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3" roundtripDataSignature="AMtx7miJtfz/IvO2/6RApjR6zlY3QYb+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2E01A9-A242-4000-99BB-C05BEE2871CB}">
  <a:tblStyle styleId="{5B2E01A9-A242-4000-99BB-C05BEE2871CB}" styleName="Table_0">
    <a:wholeTbl>
      <a:tcTxStyle b="off" i="off">
        <a:font>
          <a:latin typeface="Calibri"/>
          <a:ea typeface="Calibri"/>
          <a:cs typeface="Calibri"/>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E8F1F5"/>
          </a:solidFill>
        </a:fill>
      </a:tcStyle>
    </a:wholeTbl>
    <a:band1H>
      <a:tcTxStyle b="off" i="off"/>
      <a:tcStyle>
        <a:fill>
          <a:solidFill>
            <a:srgbClr val="CEE2EA"/>
          </a:solidFill>
        </a:fill>
      </a:tcStyle>
    </a:band1H>
    <a:band2H>
      <a:tcTxStyle b="off" i="off"/>
    </a:band2H>
    <a:band1V>
      <a:tcTxStyle b="off" i="off"/>
      <a:tcStyle>
        <a:fill>
          <a:solidFill>
            <a:srgbClr val="CEE2EA"/>
          </a:solidFill>
        </a:fill>
      </a:tcStyle>
    </a:band1V>
    <a:band2V>
      <a:tcTxStyle b="off" i="off"/>
    </a:band2V>
    <a:lastCol>
      <a:tcTxStyle b="on" i="off"/>
    </a:lastCol>
    <a:firstCol>
      <a:tcTxStyle b="on" i="off"/>
    </a:firstCol>
    <a:lastRow>
      <a:tcTxStyle b="on" i="off"/>
      <a:tcStyle>
        <a:tcBdr>
          <a:top>
            <a:ln cap="flat" cmpd="sng" w="25400">
              <a:solidFill>
                <a:schemeClr val="accent5"/>
              </a:solidFill>
              <a:prstDash val="solid"/>
              <a:round/>
              <a:headEnd len="sm" w="sm" type="none"/>
              <a:tailEnd len="sm" w="sm" type="none"/>
            </a:ln>
          </a:top>
        </a:tcBdr>
        <a:fill>
          <a:solidFill>
            <a:srgbClr val="E8F1F5"/>
          </a:solidFill>
        </a:fill>
      </a:tcStyle>
    </a:lastRow>
    <a:seCell>
      <a:tcTxStyle b="off" i="off"/>
    </a:seCell>
    <a:swCell>
      <a:tcTxStyle b="off" i="off"/>
    </a:swCell>
    <a:firstRow>
      <a:tcTxStyle b="on" i="off"/>
      <a:tcStyle>
        <a:fill>
          <a:solidFill>
            <a:srgbClr val="E8F1F5"/>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customschemas.google.com/relationships/presentationmetadata" Target="metadata"/><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 name="Google Shape;3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1" name="Google Shape;90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 name="Google Shape;4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 name="Google Shape;5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9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9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7" name="Shape 27"/>
        <p:cNvGrpSpPr/>
        <p:nvPr/>
      </p:nvGrpSpPr>
      <p:grpSpPr>
        <a:xfrm>
          <a:off x="0" y="0"/>
          <a:ext cx="0" cy="0"/>
          <a:chOff x="0" y="0"/>
          <a:chExt cx="0" cy="0"/>
        </a:xfrm>
      </p:grpSpPr>
      <p:sp>
        <p:nvSpPr>
          <p:cNvPr id="28" name="Google Shape;28;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9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1D1B1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9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1" Type="http://schemas.openxmlformats.org/officeDocument/2006/relationships/hyperlink" Target="https://www.w3.org/Consortium/Legal/ipr-notice#W3C_Trademarks" TargetMode="External"/><Relationship Id="rId10" Type="http://schemas.openxmlformats.org/officeDocument/2006/relationships/hyperlink" Target="https://www.w3.org/Consortium/Legal/ipr-notice#Legal_Disclaimer" TargetMode="External"/><Relationship Id="rId13" Type="http://schemas.openxmlformats.org/officeDocument/2006/relationships/hyperlink" Target="https://www.w3.org/TR/WCAG21/#sotd" TargetMode="External"/><Relationship Id="rId12" Type="http://schemas.openxmlformats.org/officeDocument/2006/relationships/hyperlink" Target="https://www.w3.org/Consortium/Legal/copyright-documents"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www.w3.org/TR/WCAG21/" TargetMode="External"/><Relationship Id="rId4" Type="http://schemas.openxmlformats.org/officeDocument/2006/relationships/hyperlink" Target="https://www.w3.org/Consortium/Legal/ipr-notice#Copyright" TargetMode="External"/><Relationship Id="rId9" Type="http://schemas.openxmlformats.org/officeDocument/2006/relationships/hyperlink" Target="http://ev.buaa.edu.cn/" TargetMode="External"/><Relationship Id="rId14" Type="http://schemas.openxmlformats.org/officeDocument/2006/relationships/hyperlink" Target="https://www.w3.org/Consortium/Legal/2015/doc-license" TargetMode="External"/><Relationship Id="rId5" Type="http://schemas.openxmlformats.org/officeDocument/2006/relationships/hyperlink" Target="https://www.w3.org/" TargetMode="External"/><Relationship Id="rId6" Type="http://schemas.openxmlformats.org/officeDocument/2006/relationships/hyperlink" Target="https://www.csail.mit.edu/" TargetMode="External"/><Relationship Id="rId7" Type="http://schemas.openxmlformats.org/officeDocument/2006/relationships/hyperlink" Target="https://www.ercim.eu/" TargetMode="External"/><Relationship Id="rId8" Type="http://schemas.openxmlformats.org/officeDocument/2006/relationships/hyperlink" Target="https://www.keio.ac.j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w3.org/WAI/WCAG21/Understanding/non-text-content.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w3.org/WAI/WCAG21/Understanding/audio-only-and-video-only-prerecorded.html" TargetMode="External"/><Relationship Id="rId4" Type="http://schemas.openxmlformats.org/officeDocument/2006/relationships/hyperlink" Target="https://www.w3.org/WAI/WCAG21/Understanding/captions-prerecorded.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w3.org/WAI/WCAG21/Understanding/audio-description-or-media-alternative-prerecorded.html" TargetMode="External"/><Relationship Id="rId4" Type="http://schemas.openxmlformats.org/officeDocument/2006/relationships/hyperlink" Target="https://www.w3.org/WAI/WCAG21/Understanding/captions-live.html" TargetMode="External"/><Relationship Id="rId5" Type="http://schemas.openxmlformats.org/officeDocument/2006/relationships/hyperlink" Target="https://www.w3.org/WAI/WCAG21/Understanding/audio-description-prerecorded.html" TargetMode="External"/><Relationship Id="rId6" Type="http://schemas.openxmlformats.org/officeDocument/2006/relationships/hyperlink" Target="https://www.w3.org/WAI/WCAG21/Understanding/sign-language-prerecorded.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w3.org/WAI/WCAG21/Understanding/extended-audio-description-prerecorded.html" TargetMode="External"/><Relationship Id="rId4" Type="http://schemas.openxmlformats.org/officeDocument/2006/relationships/hyperlink" Target="https://www.w3.org/WAI/WCAG21/Understanding/media-alternative-prerecorded.html" TargetMode="External"/><Relationship Id="rId5" Type="http://schemas.openxmlformats.org/officeDocument/2006/relationships/hyperlink" Target="https://www.w3.org/WAI/WCAG21/Understanding/audio-only-liv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www.w3.org/WAI/WCAG21/Understanding/info-and-relationships.html" TargetMode="External"/><Relationship Id="rId5" Type="http://schemas.openxmlformats.org/officeDocument/2006/relationships/hyperlink" Target="https://www.w3.org/WAI/WCAG21/Understanding/meaningful-sequenc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w3.org/WAI/WCAG21/Understanding/sensory-characteristics.html" TargetMode="External"/><Relationship Id="rId4" Type="http://schemas.openxmlformats.org/officeDocument/2006/relationships/hyperlink" Target="https://www.w3.org/WAI/WCAG21/Understanding/orientat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w3.org/WAI/WCAG21/Understanding/identify-input-purpose.html" TargetMode="External"/><Relationship Id="rId4" Type="http://schemas.openxmlformats.org/officeDocument/2006/relationships/hyperlink" Target="https://www.w3.org/WAI/WCAG21/Understanding/identify-purpos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w3.org/WAI/WCAG21/Understanding/use-of-color.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hyperlink" Target="https://www.w3.org/WAI/WCAG21/Understanding/audio-control.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w3.org/WAI/WCAG21/Understanding/contrast-minimum.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w3.org/WAI/WCAG21/Understanding/resize-tex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w3.org/WAI/WCAG21/Understanding/images-of-tex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w3.org/WAI/WCAG21/Understanding/contrast-enhance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w3.org/WAI/WCAG21/Understanding/low-or-no-background-audio.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w3.org/WAI/WCAG21/Understanding/visual-present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w3.org/WAI/WCAG21/Understanding/images-of-text-no-excep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w3.org/WAI/WCAG21/Understanding/reflow.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w3.org/WAI/WCAG21/Understanding/non-text-contrast.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w3.org/WAI/WCAG21/Understanding/text-spacing.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w3.org/WAI/WCAG21/Understanding/content-on-hover-or-focu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hyperlink" Target="https://www.w3.org/WAI/WCAG21/Understanding/keyboard.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w3.org/WAI/WCAG21/Understanding/no-keyboard-trap.html" TargetMode="External"/><Relationship Id="rId4" Type="http://schemas.openxmlformats.org/officeDocument/2006/relationships/hyperlink" Target="https://www.w3.org/WAI/WCAG21/Understanding/keyboard-no-exception.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w3.org/WAI/WCAG21/Understanding/character-key-shortcut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hyperlink" Target="https://www.w3.org/WAI/WCAG21/Understanding/timing-adjustable.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hyperlink" Target="https://www.w3.org/WAI/WCAG21/Understanding/pause-stop-hide.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w3.org/WAI/WCAG21/Understanding/no-timing.html" TargetMode="External"/><Relationship Id="rId4" Type="http://schemas.openxmlformats.org/officeDocument/2006/relationships/hyperlink" Target="https://www.w3.org/WAI/WCAG21/Understanding/interruptions.html" TargetMode="External"/><Relationship Id="rId5" Type="http://schemas.openxmlformats.org/officeDocument/2006/relationships/hyperlink" Target="https://www.w3.org/WAI/WCAG21/Understanding/re-authenticating.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w3.org/WAI/WCAG21/Understanding/timeouts.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hyperlink" Target="https://www.w3.org/WAI/WCAG21/Understanding/three-flashes-or-below-threshold.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animation-from-interaction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w3.org/WAI/WCAG21/Understanding/bypass-blocks.html" TargetMode="External"/><Relationship Id="rId4" Type="http://schemas.openxmlformats.org/officeDocument/2006/relationships/hyperlink" Target="https://www.w3.org/WAI/WCAG21/Understanding/page-titled.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hyperlink" Target="https://www.w3.org/WAI/WCAG21/Understanding/focus-order.html" TargetMode="External"/><Relationship Id="rId5" Type="http://schemas.openxmlformats.org/officeDocument/2006/relationships/hyperlink" Target="https://www.w3.org/WAI/WCAG21/Understanding/link-purpose-in-contex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hyperlink" Target="https://www.w3.org/WAI/WCAG21/Understanding/multiple-ways.html" TargetMode="External"/><Relationship Id="rId5" Type="http://schemas.openxmlformats.org/officeDocument/2006/relationships/hyperlink" Target="https://www.w3.org/WAI/WCAG21/Understanding/headings-and-labels.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hyperlink" Target="https://www.w3.org/WAI/WCAG21/Understanding/focus-visible.html" TargetMode="External"/><Relationship Id="rId5" Type="http://schemas.openxmlformats.org/officeDocument/2006/relationships/hyperlink" Target="https://www.w3.org/WAI/WCAG21/Understanding/location.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w3.org/WAI/WCAG21/Understanding/link-purpose-link-only.html" TargetMode="External"/><Relationship Id="rId4" Type="http://schemas.openxmlformats.org/officeDocument/2006/relationships/hyperlink" Target="https://www.w3.org/WAI/WCAG21/Understanding/section-heading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w3.org/WAI/WCAG21/Understanding/pointer-gestur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w3.org/WAI/WCAG21/Understanding/pointer-cancellation.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w3.org/WAI/WCAG21/Understanding/label-in-name.html" TargetMode="External"/><Relationship Id="rId4" Type="http://schemas.openxmlformats.org/officeDocument/2006/relationships/hyperlink" Target="https://www.w3.org/WAI/WCAG21/Understanding/motion-actuation.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w3.org/WAI/WCAG21/Understanding/target-size.html" TargetMode="External"/><Relationship Id="rId4" Type="http://schemas.openxmlformats.org/officeDocument/2006/relationships/hyperlink" Target="https://www.w3.org/WAI/WCAG21/Understanding/concurrent-input-mechanism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hyperlink" Target="https://www.w3.org/WAI/WCAG21/Understanding/language-of-page.html" TargetMode="External"/><Relationship Id="rId6" Type="http://schemas.openxmlformats.org/officeDocument/2006/relationships/hyperlink" Target="https://www.w3.org/WAI/WCAG21/Understanding/language-of-parts.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w3.org/WAI/WCAG21/Understanding/unusual-words.html" TargetMode="External"/><Relationship Id="rId4" Type="http://schemas.openxmlformats.org/officeDocument/2006/relationships/hyperlink" Target="https://www.w3.org/WAI/WCAG21/Understanding/abbreviations.html" TargetMode="External"/><Relationship Id="rId5" Type="http://schemas.openxmlformats.org/officeDocument/2006/relationships/hyperlink" Target="https://www.w3.org/WAI/WCAG21/Understanding/reading-level.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w3.org/WAI/WCAG21/Understanding/pronuncia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w3.org/WAI/WCAG21/Understanding/on-focus.html" TargetMode="External"/><Relationship Id="rId4" Type="http://schemas.openxmlformats.org/officeDocument/2006/relationships/hyperlink" Target="https://www.w3.org/WAI/WCAG21/Understanding/on-input.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7.png"/><Relationship Id="rId4" Type="http://schemas.openxmlformats.org/officeDocument/2006/relationships/hyperlink" Target="https://www.w3.org/WAI/WCAG21/Understanding/consistent-navigation.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w3.org/WAI/WCAG21/Understanding/consistent-identification.html" TargetMode="External"/><Relationship Id="rId4" Type="http://schemas.openxmlformats.org/officeDocument/2006/relationships/hyperlink" Target="https://www.w3.org/WAI/WCAG21/Understanding/change-on-request.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0.png"/><Relationship Id="rId4" Type="http://schemas.openxmlformats.org/officeDocument/2006/relationships/hyperlink" Target="https://www.w3.org/WAI/WCAG21/Understanding/error-identification.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png"/><Relationship Id="rId4" Type="http://schemas.openxmlformats.org/officeDocument/2006/relationships/hyperlink" Target="https://www.w3.org/WAI/WCAG21/Understanding/labels-or-instructions.html" TargetMode="External"/><Relationship Id="rId5" Type="http://schemas.openxmlformats.org/officeDocument/2006/relationships/hyperlink" Target="https://www.w3.org/WAI/WCAG21/Understanding/error-suggestion.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hyperlink" Target="https://www.w3.org/WAI/WCAG21/Understanding/error-prevention-legal-financial-data.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w3.org/WAI/WCAG21/Understanding/help.html" TargetMode="External"/><Relationship Id="rId4" Type="http://schemas.openxmlformats.org/officeDocument/2006/relationships/hyperlink" Target="https://www.w3.org/WAI/WCAG21/Understanding/error-prevention-all.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w3.org/WAI/WCAG21/Understanding/parsing.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www.w3.org/WAI/WCAG21/Understanding/name-role-value.html" TargetMode="External"/><Relationship Id="rId4" Type="http://schemas.openxmlformats.org/officeDocument/2006/relationships/hyperlink" Target="https://www.w3.org/WAI/WCAG21/Understanding/status-messag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www.w3.org/WAI/WCAG20/quickref/" TargetMode="Externa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1.jpg"/><Relationship Id="rId4" Type="http://schemas.openxmlformats.org/officeDocument/2006/relationships/image" Target="../media/image3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38" name="Google Shape;38;p1"/>
          <p:cNvSpPr txBox="1"/>
          <p:nvPr/>
        </p:nvSpPr>
        <p:spPr>
          <a:xfrm>
            <a:off x="1" y="5029200"/>
            <a:ext cx="9144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Presented by: </a:t>
            </a:r>
            <a:r>
              <a:rPr b="0" i="0" lang="en-CA" sz="1800" u="none" cap="none" strike="noStrike">
                <a:solidFill>
                  <a:schemeClr val="dk1"/>
                </a:solidFill>
                <a:latin typeface="Arial"/>
                <a:ea typeface="Arial"/>
                <a:cs typeface="Arial"/>
                <a:sym typeface="Arial"/>
              </a:rPr>
              <a:t>Vee Saraf</a:t>
            </a:r>
            <a:endParaRPr b="0" i="0" sz="1400" u="none" cap="none" strike="noStrike">
              <a:solidFill>
                <a:srgbClr val="000000"/>
              </a:solidFill>
              <a:latin typeface="Arial"/>
              <a:ea typeface="Arial"/>
              <a:cs typeface="Arial"/>
              <a:sym typeface="Arial"/>
            </a:endParaRPr>
          </a:p>
        </p:txBody>
      </p:sp>
      <p:sp>
        <p:nvSpPr>
          <p:cNvPr id="39" name="Google Shape;39;p1"/>
          <p:cNvSpPr txBox="1"/>
          <p:nvPr>
            <p:ph type="ctrTitle"/>
          </p:nvPr>
        </p:nvSpPr>
        <p:spPr>
          <a:xfrm>
            <a:off x="685800" y="333057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b="1" lang="en-CA">
                <a:latin typeface="Arial"/>
                <a:ea typeface="Arial"/>
                <a:cs typeface="Arial"/>
                <a:sym typeface="Arial"/>
              </a:rPr>
              <a:t>AODA COMPLIANCE – WEBSITE ACCESSIBILITY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24" name="Google Shape;124;p1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25" name="Google Shape;125;p10"/>
          <p:cNvSpPr txBox="1"/>
          <p:nvPr>
            <p:ph idx="1" type="subTitle"/>
          </p:nvPr>
        </p:nvSpPr>
        <p:spPr>
          <a:xfrm>
            <a:off x="685800" y="1219200"/>
            <a:ext cx="7848600" cy="51054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182875">
            <a:noAutofit/>
          </a:bodyPr>
          <a:lstStyle/>
          <a:p>
            <a:pPr indent="0" lvl="0" marL="0" rtl="0" algn="l">
              <a:lnSpc>
                <a:spcPct val="100000"/>
              </a:lnSpc>
              <a:spcBef>
                <a:spcPts val="0"/>
              </a:spcBef>
              <a:spcAft>
                <a:spcPts val="0"/>
              </a:spcAft>
              <a:buClr>
                <a:schemeClr val="dk1"/>
              </a:buClr>
              <a:buSzPts val="1800"/>
              <a:buNone/>
            </a:pPr>
            <a:r>
              <a:rPr b="1" lang="en-CA" sz="1800">
                <a:solidFill>
                  <a:schemeClr val="dk1"/>
                </a:solidFill>
                <a:latin typeface="Arial"/>
                <a:ea typeface="Arial"/>
                <a:cs typeface="Arial"/>
                <a:sym typeface="Arial"/>
              </a:rPr>
              <a:t>THE GUIDELINES (cont.)</a:t>
            </a:r>
            <a:endParaRPr/>
          </a:p>
          <a:p>
            <a:pPr indent="-342900" lvl="0" marL="342900" rtl="0" algn="l">
              <a:lnSpc>
                <a:spcPct val="100000"/>
              </a:lnSpc>
              <a:spcBef>
                <a:spcPts val="120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Input Modalities:</a:t>
            </a:r>
            <a:r>
              <a:rPr lang="en-CA" sz="1800">
                <a:solidFill>
                  <a:schemeClr val="dk1"/>
                </a:solidFill>
                <a:latin typeface="Arial"/>
                <a:ea typeface="Arial"/>
                <a:cs typeface="Arial"/>
                <a:sym typeface="Arial"/>
              </a:rPr>
              <a:t> Make it easier for users to operate functionality through various inputs beyond keyboard.</a:t>
            </a:r>
            <a:endParaRPr sz="1800">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Readable: </a:t>
            </a:r>
            <a:r>
              <a:rPr lang="en-CA" sz="1800">
                <a:solidFill>
                  <a:schemeClr val="dk1"/>
                </a:solidFill>
                <a:latin typeface="Arial"/>
                <a:ea typeface="Arial"/>
                <a:cs typeface="Arial"/>
                <a:sym typeface="Arial"/>
              </a:rPr>
              <a:t>Make text content readable and understandable.</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Predictable: </a:t>
            </a:r>
            <a:r>
              <a:rPr lang="en-CA" sz="1800">
                <a:solidFill>
                  <a:schemeClr val="dk1"/>
                </a:solidFill>
                <a:latin typeface="Arial"/>
                <a:ea typeface="Arial"/>
                <a:cs typeface="Arial"/>
                <a:sym typeface="Arial"/>
              </a:rPr>
              <a:t>Make Web pages appear and operate in predictable ways.</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Input Assistance: </a:t>
            </a:r>
            <a:r>
              <a:rPr lang="en-CA" sz="1800">
                <a:solidFill>
                  <a:schemeClr val="dk1"/>
                </a:solidFill>
                <a:latin typeface="Arial"/>
                <a:ea typeface="Arial"/>
                <a:cs typeface="Arial"/>
                <a:sym typeface="Arial"/>
              </a:rPr>
              <a:t>Help users avoid and correct mistakes.</a:t>
            </a:r>
            <a:endParaRPr/>
          </a:p>
          <a:p>
            <a:pPr indent="-342900" lvl="0" marL="342900" rtl="0" algn="l">
              <a:lnSpc>
                <a:spcPct val="100000"/>
              </a:lnSpc>
              <a:spcBef>
                <a:spcPts val="0"/>
              </a:spcBef>
              <a:spcAft>
                <a:spcPts val="0"/>
              </a:spcAft>
              <a:buClr>
                <a:schemeClr val="dk1"/>
              </a:buClr>
              <a:buSzPts val="1800"/>
              <a:buFont typeface="Arial"/>
              <a:buAutoNum type="arabicPeriod" startAt="10"/>
            </a:pPr>
            <a:r>
              <a:rPr b="1" lang="en-CA" sz="1800">
                <a:solidFill>
                  <a:schemeClr val="dk1"/>
                </a:solidFill>
                <a:latin typeface="Arial"/>
                <a:ea typeface="Arial"/>
                <a:cs typeface="Arial"/>
                <a:sym typeface="Arial"/>
              </a:rPr>
              <a:t>Compatible: </a:t>
            </a:r>
            <a:r>
              <a:rPr lang="en-CA" sz="1800">
                <a:solidFill>
                  <a:schemeClr val="dk1"/>
                </a:solidFill>
                <a:latin typeface="Arial"/>
                <a:ea typeface="Arial"/>
                <a:cs typeface="Arial"/>
                <a:sym typeface="Arial"/>
              </a:rPr>
              <a:t>Maximize compatibility with current and future user agents</a:t>
            </a:r>
            <a:endParaRPr/>
          </a:p>
        </p:txBody>
      </p:sp>
      <p:sp>
        <p:nvSpPr>
          <p:cNvPr id="126" name="Google Shape;126;p1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(3)</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5"/>
          <p:cNvSpPr txBox="1"/>
          <p:nvPr>
            <p:ph type="ctrTitle"/>
          </p:nvPr>
        </p:nvSpPr>
        <p:spPr>
          <a:xfrm>
            <a:off x="609600" y="301625"/>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TESTING METHODOLOGY  (CONT.)</a:t>
            </a:r>
            <a:endParaRPr sz="2400">
              <a:latin typeface="Arial"/>
              <a:ea typeface="Arial"/>
              <a:cs typeface="Arial"/>
              <a:sym typeface="Arial"/>
            </a:endParaRPr>
          </a:p>
        </p:txBody>
      </p:sp>
      <p:sp>
        <p:nvSpPr>
          <p:cNvPr id="886" name="Google Shape;886;p85"/>
          <p:cNvSpPr txBox="1"/>
          <p:nvPr>
            <p:ph idx="1" type="subTitle"/>
          </p:nvPr>
        </p:nvSpPr>
        <p:spPr>
          <a:xfrm>
            <a:off x="609600" y="1017372"/>
            <a:ext cx="81534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Assistive Technology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In this method, an evaluator uses screen reader software (typically, JAWS from Freedom Scientific) to simulate the experience of visually impaired users. As the screen reader reads a web page out loud, the evaluator listens for the types of accessibility issues that screen reader users may experience.</a:t>
            </a:r>
            <a:endParaRPr/>
          </a:p>
        </p:txBody>
      </p:sp>
      <p:sp>
        <p:nvSpPr>
          <p:cNvPr id="887" name="Google Shape;887;p8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888" name="Google Shape;888;p8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6"/>
          <p:cNvSpPr txBox="1"/>
          <p:nvPr>
            <p:ph type="ctr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ACCESSIBILITY TESTING IN A NUTSHELL</a:t>
            </a:r>
            <a:endParaRPr sz="2400">
              <a:latin typeface="Arial"/>
              <a:ea typeface="Arial"/>
              <a:cs typeface="Arial"/>
              <a:sym typeface="Arial"/>
            </a:endParaRPr>
          </a:p>
        </p:txBody>
      </p:sp>
      <p:sp>
        <p:nvSpPr>
          <p:cNvPr id="895" name="Google Shape;895;p86"/>
          <p:cNvSpPr txBox="1"/>
          <p:nvPr>
            <p:ph idx="1" type="subTitle"/>
          </p:nvPr>
        </p:nvSpPr>
        <p:spPr>
          <a:xfrm>
            <a:off x="695323" y="3924300"/>
            <a:ext cx="7810502" cy="21336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None/>
            </a:pPr>
            <a:r>
              <a:rPr lang="en-CA">
                <a:solidFill>
                  <a:schemeClr val="dk1"/>
                </a:solidFill>
              </a:rPr>
              <a:t>Safest Method is </a:t>
            </a:r>
            <a:r>
              <a:rPr b="1" lang="en-CA">
                <a:solidFill>
                  <a:schemeClr val="dk1"/>
                </a:solidFill>
              </a:rPr>
              <a:t>Balance </a:t>
            </a:r>
            <a:endParaRPr/>
          </a:p>
          <a:p>
            <a:pPr indent="0" lvl="0" marL="0" rtl="0" algn="l">
              <a:lnSpc>
                <a:spcPct val="100000"/>
              </a:lnSpc>
              <a:spcBef>
                <a:spcPts val="360"/>
              </a:spcBef>
              <a:spcAft>
                <a:spcPts val="0"/>
              </a:spcAft>
              <a:buClr>
                <a:schemeClr val="dk1"/>
              </a:buClr>
              <a:buSzPts val="1800"/>
              <a:buNone/>
            </a:pPr>
            <a:r>
              <a:rPr lang="en-CA" sz="1800">
                <a:solidFill>
                  <a:schemeClr val="dk1"/>
                </a:solidFill>
              </a:rPr>
              <a:t>Manual testing requires a precise systematic overview especially in case of larger sites making sure that all pages and elements are covered. Automatic testing can provide an initial assessment much faster, and give an idea of the accessibility of the site on a larger scale. However, it can not check for some very  important issues, and should always be complemented with manual testing. </a:t>
            </a:r>
            <a:endParaRPr/>
          </a:p>
        </p:txBody>
      </p:sp>
      <p:graphicFrame>
        <p:nvGraphicFramePr>
          <p:cNvPr id="896" name="Google Shape;896;p86"/>
          <p:cNvGraphicFramePr/>
          <p:nvPr/>
        </p:nvGraphicFramePr>
        <p:xfrm>
          <a:off x="715224" y="1031875"/>
          <a:ext cx="3000000" cy="3000000"/>
        </p:xfrm>
        <a:graphic>
          <a:graphicData uri="http://schemas.openxmlformats.org/drawingml/2006/table">
            <a:tbl>
              <a:tblPr bandRow="1" firstRow="1">
                <a:noFill/>
                <a:tableStyleId>{5B2E01A9-A242-4000-99BB-C05BEE2871CB}</a:tableStyleId>
              </a:tblPr>
              <a:tblGrid>
                <a:gridCol w="3844150"/>
                <a:gridCol w="3946450"/>
              </a:tblGrid>
              <a:tr h="381000">
                <a:tc>
                  <a:txBody>
                    <a:bodyPr/>
                    <a:lstStyle/>
                    <a:p>
                      <a:pPr indent="0" lvl="0" marL="0" marR="0" rtl="0" algn="l">
                        <a:lnSpc>
                          <a:spcPct val="100000"/>
                        </a:lnSpc>
                        <a:spcBef>
                          <a:spcPts val="0"/>
                        </a:spcBef>
                        <a:spcAft>
                          <a:spcPts val="0"/>
                        </a:spcAft>
                        <a:buClr>
                          <a:srgbClr val="000000"/>
                        </a:buClr>
                        <a:buSzPts val="2400"/>
                        <a:buFont typeface="Arial"/>
                        <a:buNone/>
                      </a:pPr>
                      <a:r>
                        <a:rPr lang="en-CA" sz="2400" u="none" cap="none" strike="noStrike"/>
                        <a:t>Manual &amp; AT Testing</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CA" sz="2400" u="none" cap="none" strike="noStrike"/>
                        <a:t>Automated Testing</a:t>
                      </a:r>
                      <a:endParaRPr sz="2400" u="none" cap="none" strike="noStrike"/>
                    </a:p>
                  </a:txBody>
                  <a:tcPr marT="45725" marB="45725" marR="91450" marL="91450"/>
                </a:tc>
              </a:tr>
              <a:tr h="370850">
                <a:tc>
                  <a:txBody>
                    <a:bodyPr/>
                    <a:lstStyle/>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Slower</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More accuracy</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If it is a very large site, only sample size can be tested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End user test script can be followed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Can assess robust applications</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ALL Success Criteria are checked</a:t>
                      </a:r>
                      <a:endParaRPr sz="1800" u="none" cap="none" strike="noStrike"/>
                    </a:p>
                  </a:txBody>
                  <a:tcPr marT="45725" marB="45725" marR="91450" marL="91450"/>
                </a:tc>
                <a:tc>
                  <a:txBody>
                    <a:bodyPr/>
                    <a:lstStyle/>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Faster</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False positives</a:t>
                      </a:r>
                      <a:endParaRPr sz="18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Guaranteed check of all links</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Cannot check all Success Criteria </a:t>
                      </a:r>
                      <a:endParaRPr sz="18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Content can be missed when automated user input is used</a:t>
                      </a:r>
                      <a:endParaRPr sz="1400" u="none" cap="none" strike="noStrike"/>
                    </a:p>
                    <a:p>
                      <a:pPr indent="-342900" lvl="0" marL="342900" marR="0" rtl="0" algn="l">
                        <a:lnSpc>
                          <a:spcPct val="100000"/>
                        </a:lnSpc>
                        <a:spcBef>
                          <a:spcPts val="0"/>
                        </a:spcBef>
                        <a:spcAft>
                          <a:spcPts val="0"/>
                        </a:spcAft>
                        <a:buClr>
                          <a:schemeClr val="dk1"/>
                        </a:buClr>
                        <a:buSzPts val="1800"/>
                        <a:buFont typeface="Arial"/>
                        <a:buChar char="•"/>
                      </a:pPr>
                      <a:r>
                        <a:rPr lang="en-CA" sz="1800" u="none" cap="none" strike="noStrike"/>
                        <a:t>More effective when Static content</a:t>
                      </a:r>
                      <a:endParaRPr sz="1800" u="none" cap="none" strike="noStrike"/>
                    </a:p>
                  </a:txBody>
                  <a:tcPr marT="45725" marB="45725" marR="91450" marL="91450"/>
                </a:tc>
              </a:tr>
            </a:tbl>
          </a:graphicData>
        </a:graphic>
      </p:graphicFrame>
      <p:sp>
        <p:nvSpPr>
          <p:cNvPr id="897" name="Google Shape;897;p8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898" name="Google Shape;898;p8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904" name="Google Shape;904;p8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905" name="Google Shape;905;p8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Manual &amp; AT Testing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Slower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More accuracy</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If it is a very large site, only sample size can be tested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End user test script can be followed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Can assess robust applications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ALL Success Criteria are checked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Automated Testing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Faster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False positives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Guaranteed check of all links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Cannot check all Success Criteria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Content can be missed when automated user input is used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More effective when Static content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906" name="Google Shape;906;p8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ACCESSIBILITY TESTING IN A NUTSHELL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8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912" name="Google Shape;912;p8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913" name="Google Shape;913;p8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Safest Method is Balance </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Manual testing requires a precise systematic overview especially in case of larger sites making sure that all pages and elements are covered. Automatic testing can provide an initial assessment much faster, and give an idea of the accessibility of the site on a larger scale. However, it can not check for some very  important issues, and should always be complemented with manual testing. </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914" name="Google Shape;914;p8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ACCESSIBILITY TESTING IN A NUTSHELL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9"/>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Demo</a:t>
            </a:r>
            <a:endParaRPr/>
          </a:p>
        </p:txBody>
      </p:sp>
      <p:sp>
        <p:nvSpPr>
          <p:cNvPr id="920" name="Google Shape;920;p8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921" name="Google Shape;921;p8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0"/>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Q &amp; A</a:t>
            </a:r>
            <a:endParaRPr/>
          </a:p>
        </p:txBody>
      </p:sp>
      <p:sp>
        <p:nvSpPr>
          <p:cNvPr id="927" name="Google Shape;927;p9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928" name="Google Shape;928;p9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934" name="Google Shape;934;p9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935" name="Google Shape;935;p9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lang="en-CA" sz="1800">
                <a:solidFill>
                  <a:srgbClr val="000000"/>
                </a:solidFill>
                <a:latin typeface="Arial"/>
                <a:ea typeface="Arial"/>
                <a:cs typeface="Arial"/>
                <a:sym typeface="Arial"/>
              </a:rPr>
              <a:t>Copyright © 2015 W3C® (MIT, ERCIM, Keio, Beihang). This software or document includes material copied from or derived from </a:t>
            </a:r>
            <a:r>
              <a:rPr lang="en-CA" sz="1800" u="sng">
                <a:solidFill>
                  <a:srgbClr val="000000"/>
                </a:solidFill>
                <a:latin typeface="Arial"/>
                <a:ea typeface="Arial"/>
                <a:cs typeface="Arial"/>
                <a:sym typeface="Arial"/>
                <a:hlinkClick r:id="rId3">
                  <a:extLst>
                    <a:ext uri="{A12FA001-AC4F-418D-AE19-62706E023703}">
                      <ahyp:hlinkClr val="tx"/>
                    </a:ext>
                  </a:extLst>
                </a:hlinkClick>
              </a:rPr>
              <a:t>Web Content Accessibility Guidelines (WCAG) 2.1</a:t>
            </a:r>
            <a:r>
              <a:rPr lang="en-CA" sz="1800">
                <a:solidFill>
                  <a:srgbClr val="000000"/>
                </a:solidFill>
                <a:latin typeface="Arial"/>
                <a:ea typeface="Arial"/>
                <a:cs typeface="Arial"/>
                <a:sym typeface="Arial"/>
              </a:rPr>
              <a:t>.</a:t>
            </a:r>
            <a:endParaRPr/>
          </a:p>
          <a:p>
            <a:pPr indent="0" lvl="0" marL="0" rtl="0" algn="l">
              <a:lnSpc>
                <a:spcPct val="100000"/>
              </a:lnSpc>
              <a:spcBef>
                <a:spcPts val="360"/>
              </a:spcBef>
              <a:spcAft>
                <a:spcPts val="0"/>
              </a:spcAft>
              <a:buClr>
                <a:schemeClr val="dk1"/>
              </a:buClr>
              <a:buSzPts val="1800"/>
              <a:buNone/>
            </a:pPr>
            <a:r>
              <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u="sng">
                <a:solidFill>
                  <a:schemeClr val="dk1"/>
                </a:solidFill>
                <a:latin typeface="Arial"/>
                <a:ea typeface="Arial"/>
                <a:cs typeface="Arial"/>
                <a:sym typeface="Arial"/>
                <a:hlinkClick r:id="rId4">
                  <a:extLst>
                    <a:ext uri="{A12FA001-AC4F-418D-AE19-62706E023703}">
                      <ahyp:hlinkClr val="tx"/>
                    </a:ext>
                  </a:extLst>
                </a:hlinkClick>
              </a:rPr>
              <a:t>Copyright</a:t>
            </a:r>
            <a:r>
              <a:rPr lang="en-CA" sz="1800">
                <a:solidFill>
                  <a:schemeClr val="dk1"/>
                </a:solidFill>
                <a:latin typeface="Arial"/>
                <a:ea typeface="Arial"/>
                <a:cs typeface="Arial"/>
                <a:sym typeface="Arial"/>
              </a:rPr>
              <a:t> © 2017-2018 </a:t>
            </a:r>
            <a:r>
              <a:rPr lang="en-CA" sz="1800" u="sng">
                <a:solidFill>
                  <a:schemeClr val="dk1"/>
                </a:solidFill>
                <a:latin typeface="Arial"/>
                <a:ea typeface="Arial"/>
                <a:cs typeface="Arial"/>
                <a:sym typeface="Arial"/>
                <a:hlinkClick r:id="rId5">
                  <a:extLst>
                    <a:ext uri="{A12FA001-AC4F-418D-AE19-62706E023703}">
                      <ahyp:hlinkClr val="tx"/>
                    </a:ext>
                  </a:extLst>
                </a:hlinkClick>
              </a:rPr>
              <a:t>W3C</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6">
                  <a:extLst>
                    <a:ext uri="{A12FA001-AC4F-418D-AE19-62706E023703}">
                      <ahyp:hlinkClr val="tx"/>
                    </a:ext>
                  </a:extLst>
                </a:hlinkClick>
              </a:rPr>
              <a:t>MIT</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7">
                  <a:extLst>
                    <a:ext uri="{A12FA001-AC4F-418D-AE19-62706E023703}">
                      <ahyp:hlinkClr val="tx"/>
                    </a:ext>
                  </a:extLst>
                </a:hlinkClick>
              </a:rPr>
              <a:t>ERCIM</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8">
                  <a:extLst>
                    <a:ext uri="{A12FA001-AC4F-418D-AE19-62706E023703}">
                      <ahyp:hlinkClr val="tx"/>
                    </a:ext>
                  </a:extLst>
                </a:hlinkClick>
              </a:rPr>
              <a:t>Keio</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9">
                  <a:extLst>
                    <a:ext uri="{A12FA001-AC4F-418D-AE19-62706E023703}">
                      <ahyp:hlinkClr val="tx"/>
                    </a:ext>
                  </a:extLst>
                </a:hlinkClick>
              </a:rPr>
              <a:t>Beihang</a:t>
            </a:r>
            <a:r>
              <a:rPr lang="en-CA" sz="1800">
                <a:solidFill>
                  <a:schemeClr val="dk1"/>
                </a:solidFill>
                <a:latin typeface="Arial"/>
                <a:ea typeface="Arial"/>
                <a:cs typeface="Arial"/>
                <a:sym typeface="Arial"/>
              </a:rPr>
              <a:t>). W3C liability, trademark and document use rules apply. W3C </a:t>
            </a:r>
            <a:r>
              <a:rPr lang="en-CA" sz="1800" u="sng">
                <a:solidFill>
                  <a:schemeClr val="dk1"/>
                </a:solidFill>
                <a:latin typeface="Arial"/>
                <a:ea typeface="Arial"/>
                <a:cs typeface="Arial"/>
                <a:sym typeface="Arial"/>
                <a:hlinkClick r:id="rId10">
                  <a:extLst>
                    <a:ext uri="{A12FA001-AC4F-418D-AE19-62706E023703}">
                      <ahyp:hlinkClr val="tx"/>
                    </a:ext>
                  </a:extLst>
                </a:hlinkClick>
              </a:rPr>
              <a:t>liability</a:t>
            </a:r>
            <a:r>
              <a:rPr lang="en-CA" sz="1800">
                <a:solidFill>
                  <a:schemeClr val="dk1"/>
                </a:solidFill>
                <a:latin typeface="Arial"/>
                <a:ea typeface="Arial"/>
                <a:cs typeface="Arial"/>
                <a:sym typeface="Arial"/>
              </a:rPr>
              <a:t>, </a:t>
            </a:r>
            <a:r>
              <a:rPr lang="en-CA" sz="1800" u="sng">
                <a:solidFill>
                  <a:schemeClr val="dk1"/>
                </a:solidFill>
                <a:latin typeface="Arial"/>
                <a:ea typeface="Arial"/>
                <a:cs typeface="Arial"/>
                <a:sym typeface="Arial"/>
                <a:hlinkClick r:id="rId11">
                  <a:extLst>
                    <a:ext uri="{A12FA001-AC4F-418D-AE19-62706E023703}">
                      <ahyp:hlinkClr val="tx"/>
                    </a:ext>
                  </a:extLst>
                </a:hlinkClick>
              </a:rPr>
              <a:t>trademark</a:t>
            </a:r>
            <a:r>
              <a:rPr lang="en-CA" sz="1800">
                <a:solidFill>
                  <a:schemeClr val="dk1"/>
                </a:solidFill>
                <a:latin typeface="Arial"/>
                <a:ea typeface="Arial"/>
                <a:cs typeface="Arial"/>
                <a:sym typeface="Arial"/>
              </a:rPr>
              <a:t> and </a:t>
            </a:r>
            <a:r>
              <a:rPr lang="en-CA" sz="1800" u="sng">
                <a:solidFill>
                  <a:schemeClr val="dk1"/>
                </a:solidFill>
                <a:latin typeface="Arial"/>
                <a:ea typeface="Arial"/>
                <a:cs typeface="Arial"/>
                <a:sym typeface="Arial"/>
                <a:hlinkClick r:id="rId12">
                  <a:extLst>
                    <a:ext uri="{A12FA001-AC4F-418D-AE19-62706E023703}">
                      <ahyp:hlinkClr val="tx"/>
                    </a:ext>
                  </a:extLst>
                </a:hlinkClick>
              </a:rPr>
              <a:t>document use</a:t>
            </a:r>
            <a:r>
              <a:rPr lang="en-CA" sz="1800">
                <a:solidFill>
                  <a:schemeClr val="dk1"/>
                </a:solidFill>
                <a:latin typeface="Arial"/>
                <a:ea typeface="Arial"/>
                <a:cs typeface="Arial"/>
                <a:sym typeface="Arial"/>
              </a:rPr>
              <a:t> rules apply.</a:t>
            </a:r>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u="sng">
                <a:solidFill>
                  <a:schemeClr val="dk1"/>
                </a:solidFill>
                <a:latin typeface="Arial"/>
                <a:ea typeface="Arial"/>
                <a:cs typeface="Arial"/>
                <a:sym typeface="Arial"/>
                <a:hlinkClick r:id="rId13">
                  <a:extLst>
                    <a:ext uri="{A12FA001-AC4F-418D-AE19-62706E023703}">
                      <ahyp:hlinkClr val="tx"/>
                    </a:ext>
                  </a:extLst>
                </a:hlinkClick>
              </a:rPr>
              <a:t>Document Status</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936" name="Google Shape;936;p9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sng" cap="none" strike="noStrike">
                <a:solidFill>
                  <a:srgbClr val="000000"/>
                </a:solidFill>
                <a:latin typeface="Arial"/>
                <a:ea typeface="Arial"/>
                <a:cs typeface="Arial"/>
                <a:sym typeface="Arial"/>
                <a:hlinkClick r:id="rId14">
                  <a:extLst>
                    <a:ext uri="{A12FA001-AC4F-418D-AE19-62706E023703}">
                      <ahyp:hlinkClr val="tx"/>
                    </a:ext>
                  </a:extLst>
                </a:hlinkClick>
              </a:rPr>
              <a:t>W3C LICENCING INFORMATION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33" name="Google Shape;133;p1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34" name="Google Shape;134;p11"/>
          <p:cNvSpPr txBox="1"/>
          <p:nvPr>
            <p:ph idx="1" type="subTitle"/>
          </p:nvPr>
        </p:nvSpPr>
        <p:spPr>
          <a:xfrm>
            <a:off x="685800" y="1143000"/>
            <a:ext cx="7848600" cy="3276600"/>
          </a:xfrm>
          <a:prstGeom prst="rect">
            <a:avLst/>
          </a:prstGeom>
          <a:gradFill>
            <a:gsLst>
              <a:gs pos="0">
                <a:schemeClr val="lt1"/>
              </a:gs>
              <a:gs pos="100000">
                <a:srgbClr val="D2DDF2"/>
              </a:gs>
            </a:gsLst>
            <a:lin ang="13500000" scaled="0"/>
          </a:gradFill>
          <a:ln cap="flat" cmpd="sng" w="9525">
            <a:solidFill>
              <a:srgbClr val="974806"/>
            </a:solidFill>
            <a:prstDash val="lgDash"/>
            <a:round/>
            <a:headEnd len="sm" w="sm" type="none"/>
            <a:tailEnd len="sm" w="sm" type="none"/>
          </a:ln>
        </p:spPr>
        <p:txBody>
          <a:bodyPr anchorCtr="0" anchor="t" bIns="0" lIns="274300" spcFirstLastPara="1" rIns="274300" wrap="square" tIns="182875">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SUCCESS CRITERIA</a:t>
            </a:r>
            <a:endParaRPr/>
          </a:p>
          <a:p>
            <a:pPr indent="0" lvl="0" marL="0" rtl="0" algn="l">
              <a:lnSpc>
                <a:spcPct val="100000"/>
              </a:lnSpc>
              <a:spcBef>
                <a:spcPts val="1200"/>
              </a:spcBef>
              <a:spcAft>
                <a:spcPts val="0"/>
              </a:spcAft>
              <a:buClr>
                <a:schemeClr val="dk1"/>
              </a:buClr>
              <a:buSzPts val="1800"/>
              <a:buNone/>
            </a:pPr>
            <a:r>
              <a:rPr lang="en-CA" sz="1800">
                <a:solidFill>
                  <a:schemeClr val="dk1"/>
                </a:solidFill>
                <a:latin typeface="Arial"/>
                <a:ea typeface="Arial"/>
                <a:cs typeface="Arial"/>
                <a:sym typeface="Arial"/>
              </a:rPr>
              <a:t>WCAG 2.0 success criteria are written as testable statements that are not technology-specific. All Success Criteria are </a:t>
            </a:r>
            <a:r>
              <a:rPr b="1" lang="en-CA" sz="1800">
                <a:solidFill>
                  <a:schemeClr val="dk1"/>
                </a:solidFill>
                <a:latin typeface="Arial"/>
                <a:ea typeface="Arial"/>
                <a:cs typeface="Arial"/>
                <a:sym typeface="Arial"/>
              </a:rPr>
              <a:t>important access issues for people with disabilities.</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Each is assigned a conformance level taking into consideration a wide range of interacting issues. There are 38 Level A and Level AA Success Criteria. </a:t>
            </a:r>
            <a:r>
              <a:rPr b="1" lang="en-CA" sz="1800">
                <a:solidFill>
                  <a:schemeClr val="dk1"/>
                </a:solidFill>
                <a:latin typeface="Arial"/>
                <a:ea typeface="Arial"/>
                <a:cs typeface="Arial"/>
                <a:sym typeface="Arial"/>
              </a:rPr>
              <a:t>AODA compliance, with regards to obligations for websites, is essentially meeting those 38 criteria. </a:t>
            </a:r>
            <a:endParaRPr/>
          </a:p>
        </p:txBody>
      </p:sp>
      <p:pic>
        <p:nvPicPr>
          <p:cNvPr id="135" name="Google Shape;135;p11"/>
          <p:cNvPicPr preferRelativeResize="0"/>
          <p:nvPr/>
        </p:nvPicPr>
        <p:blipFill rotWithShape="1">
          <a:blip r:embed="rId3">
            <a:alphaModFix/>
          </a:blip>
          <a:srcRect b="0" l="0" r="0" t="0"/>
          <a:stretch/>
        </p:blipFill>
        <p:spPr>
          <a:xfrm>
            <a:off x="1232203" y="4119976"/>
            <a:ext cx="6922605" cy="2387317"/>
          </a:xfrm>
          <a:prstGeom prst="rect">
            <a:avLst/>
          </a:prstGeom>
          <a:noFill/>
          <a:ln>
            <a:noFill/>
          </a:ln>
        </p:spPr>
      </p:pic>
      <p:sp>
        <p:nvSpPr>
          <p:cNvPr id="136" name="Google Shape;136;p1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(4)</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2"/>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1  PERCEIVABLE</a:t>
            </a:r>
            <a:endParaRPr/>
          </a:p>
        </p:txBody>
      </p:sp>
      <p:sp>
        <p:nvSpPr>
          <p:cNvPr id="142" name="Google Shape;142;p1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43" name="Google Shape;143;p1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49" name="Google Shape;149;p1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50" name="Google Shape;150;p1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1.1.1 Non-text Content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non-text content that is presented to the user has a text alternative that serves the equivalent purpose, except for the situations listed below.</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Controls, Input:</a:t>
            </a:r>
            <a:r>
              <a:rPr lang="en-CA" sz="1800">
                <a:solidFill>
                  <a:srgbClr val="000000"/>
                </a:solidFill>
                <a:latin typeface="Arial"/>
                <a:ea typeface="Arial"/>
                <a:cs typeface="Arial"/>
                <a:sym typeface="Arial"/>
              </a:rPr>
              <a:t> If non-text content is a control or accepts user input, then it has a name that describes its purpose. </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Time-Based Media:</a:t>
            </a:r>
            <a:r>
              <a:rPr lang="en-CA" sz="1800">
                <a:solidFill>
                  <a:srgbClr val="000000"/>
                </a:solidFill>
                <a:latin typeface="Arial"/>
                <a:ea typeface="Arial"/>
                <a:cs typeface="Arial"/>
                <a:sym typeface="Arial"/>
              </a:rPr>
              <a:t> If non-text content is time-based media, then text alternatives at least provide descriptive identification of the non-text content. </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Test:</a:t>
            </a:r>
            <a:r>
              <a:rPr lang="en-CA" sz="1800">
                <a:solidFill>
                  <a:srgbClr val="000000"/>
                </a:solidFill>
                <a:latin typeface="Arial"/>
                <a:ea typeface="Arial"/>
                <a:cs typeface="Arial"/>
                <a:sym typeface="Arial"/>
              </a:rPr>
              <a:t> If non-text content is a test or exercise that would be invalid if presented in text, then text alternatives at least provide descriptive identification of the non-text content.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Sensory:</a:t>
            </a:r>
            <a:r>
              <a:rPr lang="en-CA" sz="1800">
                <a:solidFill>
                  <a:srgbClr val="000000"/>
                </a:solidFill>
                <a:latin typeface="Arial"/>
                <a:ea typeface="Arial"/>
                <a:cs typeface="Arial"/>
                <a:sym typeface="Arial"/>
              </a:rPr>
              <a:t> If non-text content is primarily intended to create a specific sensory experience, then text alternatives at least provide descriptive identification of the non-text content.</a:t>
            </a:r>
            <a:endParaRPr/>
          </a:p>
        </p:txBody>
      </p:sp>
      <p:sp>
        <p:nvSpPr>
          <p:cNvPr id="151" name="Google Shape;151;p1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1.1  TEXT ALTERNATIVES (1)</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57" name="Google Shape;157;p1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58" name="Google Shape;158;p1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0000"/>
              </a:buClr>
              <a:buSzPts val="1800"/>
              <a:buChar char="•"/>
            </a:pPr>
            <a:r>
              <a:rPr b="1" lang="en-CA" sz="1800">
                <a:solidFill>
                  <a:srgbClr val="000000"/>
                </a:solidFill>
                <a:latin typeface="Arial"/>
                <a:ea typeface="Arial"/>
                <a:cs typeface="Arial"/>
                <a:sym typeface="Arial"/>
              </a:rPr>
              <a:t>CAPTCHA:</a:t>
            </a:r>
            <a:r>
              <a:rPr lang="en-CA" sz="1800">
                <a:solidFill>
                  <a:srgbClr val="000000"/>
                </a:solidFill>
                <a:latin typeface="Arial"/>
                <a:ea typeface="Arial"/>
                <a:cs typeface="Arial"/>
                <a:sym typeface="Arial"/>
              </a:rPr>
              <a:t> If the purpose of non-text content is to confirm that content is being accessed by a person rather than a computer, then text alternatives that identify and describe the purpose of the non-text content are provided, and alternative forms of CAPTCHA using output modes for different types of sensory perception are provided to accommodate different disabilities.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Decoration, Formatting, Invisible: </a:t>
            </a:r>
            <a:r>
              <a:rPr lang="en-CA" sz="1800">
                <a:solidFill>
                  <a:srgbClr val="000000"/>
                </a:solidFill>
                <a:latin typeface="Arial"/>
                <a:ea typeface="Arial"/>
                <a:cs typeface="Arial"/>
                <a:sym typeface="Arial"/>
              </a:rPr>
              <a:t>If non-text content is pure decoration, is used only for visual formatting, or is not presented to users, then it is implemented in a way that it can be ignored by assistive technology.</a:t>
            </a:r>
            <a:endParaRPr/>
          </a:p>
          <a:p>
            <a:pPr indent="0" lvl="0" marL="0" rtl="0" algn="l">
              <a:lnSpc>
                <a:spcPct val="100000"/>
              </a:lnSpc>
              <a:spcBef>
                <a:spcPts val="640"/>
              </a:spcBef>
              <a:spcAft>
                <a:spcPts val="0"/>
              </a:spcAft>
              <a:buClr>
                <a:schemeClr val="dk1"/>
              </a:buClr>
              <a:buSzPts val="3200"/>
              <a:buNone/>
            </a:pPr>
            <a:r>
              <a:rPr lang="en-CA"/>
              <a:t>  </a:t>
            </a:r>
            <a:endParaRPr/>
          </a:p>
        </p:txBody>
      </p:sp>
      <p:sp>
        <p:nvSpPr>
          <p:cNvPr id="159" name="Google Shape;159;p1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1.1  TEXT ALTERNATIVES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65" name="Google Shape;165;p1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66" name="Google Shape;166;p1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rgbClr val="000000"/>
              </a:buClr>
              <a:buSzPct val="100000"/>
              <a:buNone/>
            </a:pPr>
            <a:r>
              <a:rPr b="1" lang="en-CA" sz="1800">
                <a:solidFill>
                  <a:srgbClr val="000000"/>
                </a:solidFill>
                <a:latin typeface="Arial"/>
                <a:ea typeface="Arial"/>
                <a:cs typeface="Arial"/>
                <a:sym typeface="Arial"/>
              </a:rPr>
              <a:t>1.2.1 Audio-only and Video-only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(Prerecorded)(Level A)</a:t>
            </a:r>
            <a:endParaRPr/>
          </a:p>
          <a:p>
            <a:pPr indent="0" lvl="0" marL="0" rtl="0" algn="l">
              <a:lnSpc>
                <a:spcPct val="100000"/>
              </a:lnSpc>
              <a:spcBef>
                <a:spcPts val="333"/>
              </a:spcBef>
              <a:spcAft>
                <a:spcPts val="0"/>
              </a:spcAft>
              <a:buClr>
                <a:srgbClr val="000000"/>
              </a:buClr>
              <a:buSzPct val="100000"/>
              <a:buNone/>
            </a:pPr>
            <a:r>
              <a:rPr lang="en-CA" sz="1800">
                <a:solidFill>
                  <a:srgbClr val="000000"/>
                </a:solidFill>
                <a:latin typeface="Arial"/>
                <a:ea typeface="Arial"/>
                <a:cs typeface="Arial"/>
                <a:sym typeface="Arial"/>
              </a:rPr>
              <a:t>For prerecorded audio-only and prerecorded video-only media, the following are true, except when the audio or video is a media alternative for text and is clearly labeled as such:</a:t>
            </a:r>
            <a:endParaRPr/>
          </a:p>
          <a:p>
            <a:pPr indent="-342900" lvl="0" marL="342900" rtl="0" algn="l">
              <a:lnSpc>
                <a:spcPct val="100000"/>
              </a:lnSpc>
              <a:spcBef>
                <a:spcPts val="333"/>
              </a:spcBef>
              <a:spcAft>
                <a:spcPts val="0"/>
              </a:spcAft>
              <a:buClr>
                <a:srgbClr val="000000"/>
              </a:buClr>
              <a:buSzPct val="100000"/>
              <a:buChar char="•"/>
            </a:pPr>
            <a:r>
              <a:rPr b="1" lang="en-CA" sz="1800">
                <a:solidFill>
                  <a:srgbClr val="000000"/>
                </a:solidFill>
                <a:latin typeface="Arial"/>
                <a:ea typeface="Arial"/>
                <a:cs typeface="Arial"/>
                <a:sym typeface="Arial"/>
              </a:rPr>
              <a:t>Prerecorded Audio-only:</a:t>
            </a:r>
            <a:r>
              <a:rPr lang="en-CA" sz="1800">
                <a:solidFill>
                  <a:srgbClr val="000000"/>
                </a:solidFill>
                <a:latin typeface="Arial"/>
                <a:ea typeface="Arial"/>
                <a:cs typeface="Arial"/>
                <a:sym typeface="Arial"/>
              </a:rPr>
              <a:t> An alternative for time-based media is provided that presents equivalent information for prerecorded audio-only content.</a:t>
            </a:r>
            <a:endParaRPr/>
          </a:p>
          <a:p>
            <a:pPr indent="-342900" lvl="0" marL="342900" rtl="0" algn="l">
              <a:lnSpc>
                <a:spcPct val="100000"/>
              </a:lnSpc>
              <a:spcBef>
                <a:spcPts val="333"/>
              </a:spcBef>
              <a:spcAft>
                <a:spcPts val="0"/>
              </a:spcAft>
              <a:buClr>
                <a:srgbClr val="000000"/>
              </a:buClr>
              <a:buSzPct val="100000"/>
              <a:buChar char="•"/>
            </a:pPr>
            <a:r>
              <a:rPr b="1" lang="en-CA" sz="1800">
                <a:solidFill>
                  <a:srgbClr val="000000"/>
                </a:solidFill>
                <a:latin typeface="Arial"/>
                <a:ea typeface="Arial"/>
                <a:cs typeface="Arial"/>
                <a:sym typeface="Arial"/>
              </a:rPr>
              <a:t>Prerecorded Video-only:</a:t>
            </a:r>
            <a:r>
              <a:rPr lang="en-CA" sz="1800">
                <a:solidFill>
                  <a:srgbClr val="000000"/>
                </a:solidFill>
                <a:latin typeface="Arial"/>
                <a:ea typeface="Arial"/>
                <a:cs typeface="Arial"/>
                <a:sym typeface="Arial"/>
              </a:rPr>
              <a:t> Either an alternative for time-based media or an audio track is provided that presents equivalent information for prerecorded video-only content.</a:t>
            </a:r>
            <a:endParaRPr/>
          </a:p>
          <a:p>
            <a:pPr indent="0" lvl="0" marL="0" rtl="0" algn="l">
              <a:lnSpc>
                <a:spcPct val="100000"/>
              </a:lnSpc>
              <a:spcBef>
                <a:spcPts val="333"/>
              </a:spcBef>
              <a:spcAft>
                <a:spcPts val="0"/>
              </a:spcAft>
              <a:buClr>
                <a:schemeClr val="dk1"/>
              </a:buClr>
              <a:buSzPct val="100000"/>
              <a:buNone/>
            </a:pPr>
            <a:r>
              <a:t/>
            </a:r>
            <a:endParaRPr sz="1800">
              <a:solidFill>
                <a:srgbClr val="000000"/>
              </a:solidFill>
              <a:latin typeface="Arial"/>
              <a:ea typeface="Arial"/>
              <a:cs typeface="Arial"/>
              <a:sym typeface="Arial"/>
            </a:endParaRPr>
          </a:p>
          <a:p>
            <a:pPr indent="0" lvl="0" marL="0" rtl="0" algn="l">
              <a:lnSpc>
                <a:spcPct val="100000"/>
              </a:lnSpc>
              <a:spcBef>
                <a:spcPts val="333"/>
              </a:spcBef>
              <a:spcAft>
                <a:spcPts val="0"/>
              </a:spcAft>
              <a:buClr>
                <a:srgbClr val="000000"/>
              </a:buClr>
              <a:buSzPct val="100000"/>
              <a:buNone/>
            </a:pPr>
            <a:r>
              <a:rPr b="1" lang="en-CA" sz="1800">
                <a:solidFill>
                  <a:srgbClr val="000000"/>
                </a:solidFill>
                <a:latin typeface="Arial"/>
                <a:ea typeface="Arial"/>
                <a:cs typeface="Arial"/>
                <a:sym typeface="Arial"/>
              </a:rPr>
              <a:t>1.2.2 Captions (Prerecorded)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33"/>
              </a:spcBef>
              <a:spcAft>
                <a:spcPts val="0"/>
              </a:spcAft>
              <a:buClr>
                <a:srgbClr val="000000"/>
              </a:buClr>
              <a:buSzPct val="100000"/>
              <a:buNone/>
            </a:pPr>
            <a:r>
              <a:rPr lang="en-CA" sz="1800">
                <a:solidFill>
                  <a:srgbClr val="000000"/>
                </a:solidFill>
                <a:latin typeface="Arial"/>
                <a:ea typeface="Arial"/>
                <a:cs typeface="Arial"/>
                <a:sym typeface="Arial"/>
              </a:rPr>
              <a:t>Captions are provided for all prerecorded audio content in synchronized media, except when the media is a media alternative for text and is clearly labeled as such.</a:t>
            </a:r>
            <a:endParaRPr/>
          </a:p>
          <a:p>
            <a:pPr indent="0" lvl="0" marL="0" rtl="0" algn="l">
              <a:lnSpc>
                <a:spcPct val="100000"/>
              </a:lnSpc>
              <a:spcBef>
                <a:spcPts val="592"/>
              </a:spcBef>
              <a:spcAft>
                <a:spcPts val="0"/>
              </a:spcAft>
              <a:buClr>
                <a:schemeClr val="dk1"/>
              </a:buClr>
              <a:buSzPct val="100000"/>
              <a:buNone/>
            </a:pPr>
            <a:r>
              <a:rPr lang="en-CA"/>
              <a:t>  </a:t>
            </a:r>
            <a:endParaRPr/>
          </a:p>
        </p:txBody>
      </p:sp>
      <p:sp>
        <p:nvSpPr>
          <p:cNvPr id="167" name="Google Shape;167;p1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73" name="Google Shape;173;p1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74" name="Google Shape;174;p1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0000"/>
              </a:lnSpc>
              <a:spcBef>
                <a:spcPts val="0"/>
              </a:spcBef>
              <a:spcAft>
                <a:spcPts val="0"/>
              </a:spcAft>
              <a:buClr>
                <a:srgbClr val="000000"/>
              </a:buClr>
              <a:buSzPct val="100000"/>
              <a:buNone/>
            </a:pPr>
            <a:r>
              <a:rPr b="1" lang="en-CA" sz="2900">
                <a:solidFill>
                  <a:srgbClr val="000000"/>
                </a:solidFill>
                <a:latin typeface="Arial"/>
                <a:ea typeface="Arial"/>
                <a:cs typeface="Arial"/>
                <a:sym typeface="Arial"/>
              </a:rPr>
              <a:t>1.2.3 Audio Description or Media Alternative 	</a:t>
            </a:r>
            <a:r>
              <a:rPr lang="en-CA" sz="29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(Prerecorded)(Level A)</a:t>
            </a:r>
            <a:br>
              <a:rPr b="1" lang="en-CA" sz="2900">
                <a:solidFill>
                  <a:srgbClr val="000000"/>
                </a:solidFill>
                <a:latin typeface="Arial"/>
                <a:ea typeface="Arial"/>
                <a:cs typeface="Arial"/>
                <a:sym typeface="Arial"/>
              </a:rPr>
            </a:br>
            <a:endParaRPr b="1"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An alternative for time-based media or audio description of the prerecorded video content is provided for synchronized media, except when the media is a media alternative for text and is clearly labeled as such.</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1.2.4 Captions (Live) (Level AA)	</a:t>
            </a:r>
            <a:r>
              <a:rPr lang="en-CA" sz="29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Captions are provided for all live audio content in synchronized media.</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1.2.5 Audio Description 	</a:t>
            </a:r>
            <a:r>
              <a:rPr lang="en-CA" sz="29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 (Level AA)</a:t>
            </a:r>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Audio description is provided for all prerecorded video content in synchronized media.</a:t>
            </a:r>
            <a:endParaRPr/>
          </a:p>
          <a:p>
            <a:pPr indent="0" lvl="0" marL="0" rtl="0" algn="l">
              <a:lnSpc>
                <a:spcPct val="100000"/>
              </a:lnSpc>
              <a:spcBef>
                <a:spcPts val="319"/>
              </a:spcBef>
              <a:spcAft>
                <a:spcPts val="0"/>
              </a:spcAft>
              <a:buClr>
                <a:schemeClr val="dk1"/>
              </a:buClr>
              <a:buSzPct val="100000"/>
              <a:buNone/>
            </a:pPr>
            <a:r>
              <a:t/>
            </a:r>
            <a:endParaRPr sz="2900">
              <a:solidFill>
                <a:srgbClr val="000000"/>
              </a:solidFill>
              <a:latin typeface="Arial"/>
              <a:ea typeface="Arial"/>
              <a:cs typeface="Arial"/>
              <a:sym typeface="Arial"/>
            </a:endParaRPr>
          </a:p>
          <a:p>
            <a:pPr indent="0" lvl="0" marL="0" rtl="0" algn="l">
              <a:lnSpc>
                <a:spcPct val="100000"/>
              </a:lnSpc>
              <a:spcBef>
                <a:spcPts val="319"/>
              </a:spcBef>
              <a:spcAft>
                <a:spcPts val="0"/>
              </a:spcAft>
              <a:buClr>
                <a:srgbClr val="000000"/>
              </a:buClr>
              <a:buSzPct val="100000"/>
              <a:buNone/>
            </a:pPr>
            <a:r>
              <a:rPr b="1" lang="en-CA" sz="2900">
                <a:solidFill>
                  <a:srgbClr val="000000"/>
                </a:solidFill>
                <a:latin typeface="Arial"/>
                <a:ea typeface="Arial"/>
                <a:cs typeface="Arial"/>
                <a:sym typeface="Arial"/>
              </a:rPr>
              <a:t>1.2.6 Sign Language 	</a:t>
            </a:r>
            <a:r>
              <a:rPr lang="en-CA" sz="2900" u="sng">
                <a:solidFill>
                  <a:srgbClr val="000000"/>
                </a:solidFill>
                <a:latin typeface="Arial"/>
                <a:ea typeface="Arial"/>
                <a:cs typeface="Arial"/>
                <a:sym typeface="Arial"/>
                <a:hlinkClick r:id="rId6">
                  <a:extLst>
                    <a:ext uri="{A12FA001-AC4F-418D-AE19-62706E023703}">
                      <ahyp:hlinkClr val="tx"/>
                    </a:ext>
                  </a:extLst>
                </a:hlinkClick>
              </a:rPr>
              <a:t>Understanding this Criterion</a:t>
            </a:r>
            <a:br>
              <a:rPr lang="en-CA" sz="2900">
                <a:solidFill>
                  <a:srgbClr val="000000"/>
                </a:solidFill>
                <a:latin typeface="Arial"/>
                <a:ea typeface="Arial"/>
                <a:cs typeface="Arial"/>
                <a:sym typeface="Arial"/>
              </a:rPr>
            </a:br>
            <a:r>
              <a:rPr b="1" lang="en-CA" sz="2900">
                <a:solidFill>
                  <a:srgbClr val="000000"/>
                </a:solidFill>
                <a:latin typeface="Arial"/>
                <a:ea typeface="Arial"/>
                <a:cs typeface="Arial"/>
                <a:sym typeface="Arial"/>
              </a:rPr>
              <a:t>(Prerecorded) (Level AAA)</a:t>
            </a:r>
            <a:endParaRPr/>
          </a:p>
          <a:p>
            <a:pPr indent="0" lvl="0" marL="0" rtl="0" algn="l">
              <a:lnSpc>
                <a:spcPct val="100000"/>
              </a:lnSpc>
              <a:spcBef>
                <a:spcPts val="319"/>
              </a:spcBef>
              <a:spcAft>
                <a:spcPts val="0"/>
              </a:spcAft>
              <a:buClr>
                <a:srgbClr val="000000"/>
              </a:buClr>
              <a:buSzPct val="100000"/>
              <a:buNone/>
            </a:pPr>
            <a:r>
              <a:rPr lang="en-CA" sz="2900">
                <a:solidFill>
                  <a:srgbClr val="000000"/>
                </a:solidFill>
                <a:latin typeface="Arial"/>
                <a:ea typeface="Arial"/>
                <a:cs typeface="Arial"/>
                <a:sym typeface="Arial"/>
              </a:rPr>
              <a:t>Sign language interpretation is provided for all prerecorded audio content in synchronized media.</a:t>
            </a:r>
            <a:endParaRPr/>
          </a:p>
        </p:txBody>
      </p:sp>
      <p:sp>
        <p:nvSpPr>
          <p:cNvPr id="175" name="Google Shape;175;p1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81" name="Google Shape;181;p1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82" name="Google Shape;182;p1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1.2.7 Extended Audio Description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a:t>
            </a:r>
            <a:r>
              <a:rPr lang="en-CA" sz="1800">
                <a:solidFill>
                  <a:srgbClr val="000000"/>
                </a:solidFill>
                <a:latin typeface="Arial"/>
                <a:ea typeface="Arial"/>
                <a:cs typeface="Arial"/>
                <a:sym typeface="Arial"/>
              </a:rPr>
              <a:t> </a:t>
            </a:r>
            <a:r>
              <a:rPr b="1" lang="en-CA" sz="1800">
                <a:solidFill>
                  <a:srgbClr val="000000"/>
                </a:solidFill>
                <a:latin typeface="Arial"/>
                <a:ea typeface="Arial"/>
                <a:cs typeface="Arial"/>
                <a:sym typeface="Arial"/>
              </a:rPr>
              <a:t>(Level AAA)</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Where pauses in foreground audio are insufficient to allow audio descriptions to convey the sense of the video, extended audio description is provided for all prerecorded video content in synchronized media.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1.2.8 Media Alternative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(Prerecorded) (Level AAA)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 alternative for time-based media is provided for all prerecorded synchronized media and for all prerecorded video-only media.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1.2.9 Audio-only (Live)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 alternative for time-based media that presents equivalent information for live audio-only content is provided. </a:t>
            </a:r>
            <a:endParaRPr sz="1800">
              <a:solidFill>
                <a:srgbClr val="000000"/>
              </a:solidFill>
              <a:latin typeface="Arial"/>
              <a:ea typeface="Arial"/>
              <a:cs typeface="Arial"/>
              <a:sym typeface="Arial"/>
            </a:endParaRPr>
          </a:p>
        </p:txBody>
      </p:sp>
      <p:sp>
        <p:nvSpPr>
          <p:cNvPr id="183" name="Google Shape;183;p1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1.2  TIME-BASED MEDIA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89" name="Google Shape;189;p1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ree examples of headings that describe the content following (i.e., a paragraph, a list, and a table)." id="190" name="Google Shape;190;p18"/>
          <p:cNvPicPr preferRelativeResize="0"/>
          <p:nvPr/>
        </p:nvPicPr>
        <p:blipFill rotWithShape="1">
          <a:blip r:embed="rId3">
            <a:alphaModFix/>
          </a:blip>
          <a:srcRect b="0" l="0" r="0" t="0"/>
          <a:stretch/>
        </p:blipFill>
        <p:spPr>
          <a:xfrm>
            <a:off x="5656077" y="2720961"/>
            <a:ext cx="2657846" cy="2105319"/>
          </a:xfrm>
          <a:prstGeom prst="rect">
            <a:avLst/>
          </a:prstGeom>
          <a:noFill/>
          <a:ln>
            <a:noFill/>
          </a:ln>
        </p:spPr>
      </p:pic>
      <p:sp>
        <p:nvSpPr>
          <p:cNvPr id="191" name="Google Shape;191;p1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1.3.1 Info and Relationships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Information, structure, and relationships conveyed through presentation can be programmatically determined or are available in text.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1.3.2 Meaningful Sequence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the sequence in which content is presented affects its meaning, a correct reading sequence can be programmatically determined.</a:t>
            </a:r>
            <a:endParaRPr/>
          </a:p>
          <a:p>
            <a:pPr indent="0" lvl="0" marL="0" rtl="0" algn="l">
              <a:lnSpc>
                <a:spcPct val="100000"/>
              </a:lnSpc>
              <a:spcBef>
                <a:spcPts val="360"/>
              </a:spcBef>
              <a:spcAft>
                <a:spcPts val="0"/>
              </a:spcAft>
              <a:buClr>
                <a:schemeClr val="dk1"/>
              </a:buClr>
              <a:buSzPts val="1800"/>
              <a:buNone/>
            </a:pPr>
            <a:r>
              <a:rPr lang="en-CA" sz="1800">
                <a:latin typeface="Arial"/>
                <a:ea typeface="Arial"/>
                <a:cs typeface="Arial"/>
                <a:sym typeface="Arial"/>
              </a:rPr>
              <a:t>  </a:t>
            </a:r>
            <a:endParaRPr/>
          </a:p>
        </p:txBody>
      </p:sp>
      <p:sp>
        <p:nvSpPr>
          <p:cNvPr id="192" name="Google Shape;192;p1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198" name="Google Shape;198;p1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grpSp>
        <p:nvGrpSpPr>
          <p:cNvPr id="199" name="Google Shape;199;p19"/>
          <p:cNvGrpSpPr/>
          <p:nvPr/>
        </p:nvGrpSpPr>
        <p:grpSpPr>
          <a:xfrm>
            <a:off x="6128535" y="2486803"/>
            <a:ext cx="2162175" cy="1390650"/>
            <a:chOff x="6753225" y="1323975"/>
            <a:chExt cx="2162175" cy="1390650"/>
          </a:xfrm>
        </p:grpSpPr>
        <p:sp>
          <p:nvSpPr>
            <p:cNvPr id="200" name="Google Shape;200;p19"/>
            <p:cNvSpPr/>
            <p:nvPr/>
          </p:nvSpPr>
          <p:spPr>
            <a:xfrm>
              <a:off x="6848475" y="1866900"/>
              <a:ext cx="1885950" cy="219075"/>
            </a:xfrm>
            <a:prstGeom prst="rect">
              <a:avLst/>
            </a:prstGeom>
            <a:solidFill>
              <a:schemeClr val="l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 name="Google Shape;201;p19"/>
            <p:cNvSpPr/>
            <p:nvPr/>
          </p:nvSpPr>
          <p:spPr>
            <a:xfrm>
              <a:off x="8191499" y="2190750"/>
              <a:ext cx="542925" cy="419100"/>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02" name="Google Shape;202;p19"/>
            <p:cNvCxnSpPr/>
            <p:nvPr/>
          </p:nvCxnSpPr>
          <p:spPr>
            <a:xfrm>
              <a:off x="6848475" y="1714500"/>
              <a:ext cx="552450" cy="0"/>
            </a:xfrm>
            <a:prstGeom prst="straightConnector1">
              <a:avLst/>
            </a:prstGeom>
            <a:noFill/>
            <a:ln cap="flat" cmpd="sng" w="9525">
              <a:solidFill>
                <a:srgbClr val="4A7DBA"/>
              </a:solidFill>
              <a:prstDash val="solid"/>
              <a:round/>
              <a:headEnd len="sm" w="sm" type="none"/>
              <a:tailEnd len="sm" w="sm" type="none"/>
            </a:ln>
          </p:spPr>
        </p:cxnSp>
        <p:cxnSp>
          <p:nvCxnSpPr>
            <p:cNvPr id="203" name="Google Shape;203;p19"/>
            <p:cNvCxnSpPr/>
            <p:nvPr/>
          </p:nvCxnSpPr>
          <p:spPr>
            <a:xfrm>
              <a:off x="6848474" y="1571625"/>
              <a:ext cx="1419225" cy="0"/>
            </a:xfrm>
            <a:prstGeom prst="straightConnector1">
              <a:avLst/>
            </a:prstGeom>
            <a:noFill/>
            <a:ln cap="flat" cmpd="sng" w="9525">
              <a:solidFill>
                <a:srgbClr val="4A7DBA"/>
              </a:solidFill>
              <a:prstDash val="solid"/>
              <a:round/>
              <a:headEnd len="sm" w="sm" type="none"/>
              <a:tailEnd len="sm" w="sm" type="none"/>
            </a:ln>
          </p:spPr>
        </p:cxnSp>
        <p:cxnSp>
          <p:nvCxnSpPr>
            <p:cNvPr id="204" name="Google Shape;204;p19"/>
            <p:cNvCxnSpPr/>
            <p:nvPr/>
          </p:nvCxnSpPr>
          <p:spPr>
            <a:xfrm>
              <a:off x="6848475" y="1647825"/>
              <a:ext cx="1533525" cy="0"/>
            </a:xfrm>
            <a:prstGeom prst="straightConnector1">
              <a:avLst/>
            </a:prstGeom>
            <a:noFill/>
            <a:ln cap="flat" cmpd="sng" w="9525">
              <a:solidFill>
                <a:srgbClr val="4A7DBA"/>
              </a:solidFill>
              <a:prstDash val="solid"/>
              <a:round/>
              <a:headEnd len="sm" w="sm" type="none"/>
              <a:tailEnd len="sm" w="sm" type="none"/>
            </a:ln>
          </p:spPr>
        </p:cxnSp>
        <p:cxnSp>
          <p:nvCxnSpPr>
            <p:cNvPr id="205" name="Google Shape;205;p19"/>
            <p:cNvCxnSpPr/>
            <p:nvPr/>
          </p:nvCxnSpPr>
          <p:spPr>
            <a:xfrm>
              <a:off x="6848475" y="1504950"/>
              <a:ext cx="1614487" cy="0"/>
            </a:xfrm>
            <a:prstGeom prst="straightConnector1">
              <a:avLst/>
            </a:prstGeom>
            <a:noFill/>
            <a:ln cap="flat" cmpd="sng" w="9525">
              <a:solidFill>
                <a:srgbClr val="4A7DBA"/>
              </a:solidFill>
              <a:prstDash val="solid"/>
              <a:round/>
              <a:headEnd len="sm" w="sm" type="none"/>
              <a:tailEnd len="sm" w="sm" type="none"/>
            </a:ln>
          </p:spPr>
        </p:cxnSp>
        <p:sp>
          <p:nvSpPr>
            <p:cNvPr id="206" name="Google Shape;206;p19"/>
            <p:cNvSpPr/>
            <p:nvPr/>
          </p:nvSpPr>
          <p:spPr>
            <a:xfrm>
              <a:off x="6753225" y="1323975"/>
              <a:ext cx="2162175" cy="139065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07" name="Google Shape;207;p1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000000"/>
              </a:buClr>
              <a:buSzPct val="100000"/>
              <a:buNone/>
            </a:pPr>
            <a:r>
              <a:rPr b="1" lang="en-CA" sz="1900">
                <a:solidFill>
                  <a:srgbClr val="000000"/>
                </a:solidFill>
                <a:latin typeface="Arial"/>
                <a:ea typeface="Arial"/>
                <a:cs typeface="Arial"/>
                <a:sym typeface="Arial"/>
              </a:rPr>
              <a:t>1.3.3 Sensory Characteristics (Level A)	</a:t>
            </a:r>
            <a:r>
              <a:rPr lang="en-CA" sz="19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lang="en-CA" sz="1900">
                <a:solidFill>
                  <a:srgbClr val="000000"/>
                </a:solidFill>
                <a:latin typeface="Arial"/>
                <a:ea typeface="Arial"/>
                <a:cs typeface="Arial"/>
                <a:sym typeface="Arial"/>
              </a:rPr>
              <a:t>Instructions provided for understanding and operating content do not rely solely on sensory characteristics of components such as shape, color, size, visual location, orientation, or sound.</a:t>
            </a:r>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chemeClr val="dk1"/>
              </a:buClr>
              <a:buSzPct val="100000"/>
              <a:buNone/>
            </a:pPr>
            <a:r>
              <a:t/>
            </a:r>
            <a:endParaRPr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b="1" lang="en-CA" sz="1900">
                <a:solidFill>
                  <a:srgbClr val="000000"/>
                </a:solidFill>
                <a:latin typeface="Arial"/>
                <a:ea typeface="Arial"/>
                <a:cs typeface="Arial"/>
                <a:sym typeface="Arial"/>
              </a:rPr>
              <a:t>1.3.4 Orientation (Level AA)	</a:t>
            </a:r>
            <a:r>
              <a:rPr lang="en-CA" sz="19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900">
              <a:solidFill>
                <a:srgbClr val="000000"/>
              </a:solidFill>
              <a:latin typeface="Arial"/>
              <a:ea typeface="Arial"/>
              <a:cs typeface="Arial"/>
              <a:sym typeface="Arial"/>
            </a:endParaRPr>
          </a:p>
          <a:p>
            <a:pPr indent="0" lvl="0" marL="0" rtl="0" algn="l">
              <a:lnSpc>
                <a:spcPct val="100000"/>
              </a:lnSpc>
              <a:spcBef>
                <a:spcPts val="351"/>
              </a:spcBef>
              <a:spcAft>
                <a:spcPts val="0"/>
              </a:spcAft>
              <a:buClr>
                <a:srgbClr val="000000"/>
              </a:buClr>
              <a:buSzPct val="100000"/>
              <a:buNone/>
            </a:pPr>
            <a:r>
              <a:rPr lang="en-CA" sz="1900">
                <a:solidFill>
                  <a:srgbClr val="000000"/>
                </a:solidFill>
                <a:latin typeface="Arial"/>
                <a:ea typeface="Arial"/>
                <a:cs typeface="Arial"/>
                <a:sym typeface="Arial"/>
              </a:rPr>
              <a:t>Content does not restrict its view and operation to a single display orientation, such as portrait or landscape, unless a specific display orientation is essential.</a:t>
            </a:r>
            <a:endParaRPr/>
          </a:p>
          <a:p>
            <a:pPr indent="0" lvl="0" marL="0" rtl="0" algn="l">
              <a:lnSpc>
                <a:spcPct val="100000"/>
              </a:lnSpc>
              <a:spcBef>
                <a:spcPts val="351"/>
              </a:spcBef>
              <a:spcAft>
                <a:spcPts val="0"/>
              </a:spcAft>
              <a:buClr>
                <a:srgbClr val="000000"/>
              </a:buClr>
              <a:buSzPct val="100000"/>
              <a:buNone/>
            </a:pPr>
            <a:r>
              <a:rPr b="1" lang="en-CA" sz="1900">
                <a:solidFill>
                  <a:srgbClr val="000000"/>
                </a:solidFill>
                <a:latin typeface="Arial"/>
                <a:ea typeface="Arial"/>
                <a:cs typeface="Arial"/>
                <a:sym typeface="Arial"/>
              </a:rPr>
              <a:t>Note:</a:t>
            </a:r>
            <a:r>
              <a:rPr lang="en-CA" sz="1900">
                <a:solidFill>
                  <a:srgbClr val="000000"/>
                </a:solidFill>
                <a:latin typeface="Arial"/>
                <a:ea typeface="Arial"/>
                <a:cs typeface="Arial"/>
                <a:sym typeface="Arial"/>
              </a:rPr>
              <a:t> Examples where a particular display orientation may be essential are a bank check, a piano application, slides for a projector or television, or virtual reality content where binary display orientation is not applicable.</a:t>
            </a:r>
            <a:endParaRPr sz="1900">
              <a:solidFill>
                <a:srgbClr val="000000"/>
              </a:solidFill>
              <a:latin typeface="Arial"/>
              <a:ea typeface="Arial"/>
              <a:cs typeface="Arial"/>
              <a:sym typeface="Arial"/>
            </a:endParaRPr>
          </a:p>
          <a:p>
            <a:pPr indent="0" lvl="0" marL="0" rtl="0" algn="l">
              <a:lnSpc>
                <a:spcPct val="100000"/>
              </a:lnSpc>
              <a:spcBef>
                <a:spcPts val="296"/>
              </a:spcBef>
              <a:spcAft>
                <a:spcPts val="0"/>
              </a:spcAft>
              <a:buClr>
                <a:srgbClr val="000000"/>
              </a:buClr>
              <a:buSzPct val="100000"/>
              <a:buNone/>
            </a:pPr>
            <a:r>
              <a:rPr lang="en-CA" sz="1600">
                <a:solidFill>
                  <a:srgbClr val="000000"/>
                </a:solidFill>
              </a:rPr>
              <a:t> </a:t>
            </a:r>
            <a:endParaRPr/>
          </a:p>
        </p:txBody>
      </p:sp>
      <p:sp>
        <p:nvSpPr>
          <p:cNvPr id="208" name="Google Shape;208;p1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46" name="Google Shape;46;p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47" name="Google Shape;47;p2"/>
          <p:cNvSpPr/>
          <p:nvPr/>
        </p:nvSpPr>
        <p:spPr>
          <a:xfrm>
            <a:off x="685799" y="6063129"/>
            <a:ext cx="79724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Within the IASR, Section 14 governs an organization’s obligations for their websites.</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685800" y="3751868"/>
            <a:ext cx="6677025" cy="20313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Accessibility Standards for Customer Service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Integrated Accessibility Standards Regulation (IASR)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1: Employment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2: Information and Communications</a:t>
            </a:r>
            <a:endParaRPr b="0" i="0" sz="1400" u="none" cap="none" strike="noStrike">
              <a:solidFill>
                <a:srgbClr val="000000"/>
              </a:solidFill>
              <a:latin typeface="Arial"/>
              <a:ea typeface="Arial"/>
              <a:cs typeface="Arial"/>
              <a:sym typeface="Arial"/>
            </a:endParaRPr>
          </a:p>
          <a:p>
            <a:pPr indent="-342900" lvl="2" marL="12573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Section 14: Accessible websites and web content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3: Transportation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CA" sz="1800" u="none" cap="none" strike="noStrike">
                <a:solidFill>
                  <a:schemeClr val="dk1"/>
                </a:solidFill>
                <a:latin typeface="Arial"/>
                <a:ea typeface="Arial"/>
                <a:cs typeface="Arial"/>
                <a:sym typeface="Arial"/>
              </a:rPr>
              <a:t>Part 4: Design of Public Spaces</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685800" y="1505099"/>
            <a:ext cx="75438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The AODA was passed in Ontario in 2005. Its vision was, and still is, to make Ontario accessible by 2025. So far, it encompasses 5 main areas: Customer Service, Employment, Transportation, Information Communication and Built Environment.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In 2011, the Ministry released the </a:t>
            </a:r>
            <a:r>
              <a:rPr b="1" i="0" lang="en-CA" sz="1800" u="none" cap="none" strike="noStrike">
                <a:solidFill>
                  <a:schemeClr val="dk1"/>
                </a:solidFill>
                <a:latin typeface="Arial"/>
                <a:ea typeface="Arial"/>
                <a:cs typeface="Arial"/>
                <a:sym typeface="Arial"/>
              </a:rPr>
              <a:t>Integrated Accessibility Standard Regulation (IASR)</a:t>
            </a:r>
            <a:endParaRPr b="0" i="0" sz="1800" u="none" cap="none" strike="noStrike">
              <a:solidFill>
                <a:schemeClr val="dk1"/>
              </a:solidFill>
              <a:latin typeface="Arial"/>
              <a:ea typeface="Arial"/>
              <a:cs typeface="Arial"/>
              <a:sym typeface="Arial"/>
            </a:endParaRPr>
          </a:p>
        </p:txBody>
      </p:sp>
      <p:sp>
        <p:nvSpPr>
          <p:cNvPr id="50" name="Google Shape;50;p2"/>
          <p:cNvSpPr txBox="1"/>
          <p:nvPr>
            <p:ph type="ctrTitle"/>
          </p:nvPr>
        </p:nvSpPr>
        <p:spPr>
          <a:xfrm>
            <a:off x="685800" y="533400"/>
            <a:ext cx="63246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ACCESSIBILITY FOR ONTARIANS WITH DISABILITIES ACT, (AODA) 2005</a:t>
            </a:r>
            <a:endParaRPr sz="2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14" name="Google Shape;214;p2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15" name="Google Shape;215;p2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1.3.5 Identify Input Purpose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purpose of each input field collecting information about the user can be programmatically determined when:</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The input field serves a purpose identified in the Input Purposes for User Interface Components section; and</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The content is implemented using technologies with support for identifying the expected meaning for form input data.</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1.3.6 Identify Purpose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the purpose of User Interface Components, icons, and regions can be programmatically determined.</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16" name="Google Shape;216;p2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1.3  ADAPTABLE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22" name="Google Shape;222;p2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23" name="Google Shape;223;p2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 Use of Color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Color is not used as the only visual means of conveying information, indicating an action, prompting a response, or distinguishing a visual element.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addresses color perception specifically. Other forms of perception are covered in Guideline 1.3 including programmatic access to color and other visual presentation coding.</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24" name="Google Shape;224;p2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30" name="Google Shape;230;p2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video screen with controls indicated to skip to content or turn off sound" id="231" name="Google Shape;231;p22"/>
          <p:cNvPicPr preferRelativeResize="0"/>
          <p:nvPr/>
        </p:nvPicPr>
        <p:blipFill rotWithShape="1">
          <a:blip r:embed="rId3">
            <a:alphaModFix/>
          </a:blip>
          <a:srcRect b="0" l="0" r="0" t="0"/>
          <a:stretch/>
        </p:blipFill>
        <p:spPr>
          <a:xfrm>
            <a:off x="5861640" y="4378714"/>
            <a:ext cx="2429828" cy="1715172"/>
          </a:xfrm>
          <a:prstGeom prst="rect">
            <a:avLst/>
          </a:prstGeom>
          <a:noFill/>
          <a:ln>
            <a:noFill/>
          </a:ln>
        </p:spPr>
      </p:pic>
      <p:sp>
        <p:nvSpPr>
          <p:cNvPr id="232" name="Google Shape;232;p2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1.4.2 Audio Control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any audio on a Web page plays automatically for more than 3 seconds, either a mechanism is available to pause or stop the audio, or a mechanism is available to control audio volume independently from the overall system volume level.</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 interfere with a user's ability to use the whole page, all content on the Web page (whether or not it is used to meet other success criteria) must meet this success criterion. See Conformance Requirement 5: Non-Interference.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33" name="Google Shape;233;p2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39" name="Google Shape;239;p2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40" name="Google Shape;240;p23"/>
          <p:cNvSpPr txBox="1"/>
          <p:nvPr>
            <p:ph idx="1" type="body"/>
          </p:nvPr>
        </p:nvSpPr>
        <p:spPr>
          <a:xfrm>
            <a:off x="709817" y="15875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1.4.3 Contrast (Minimum)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text and images of text has a contrast ratio of at least 4.5:1,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Large Text:</a:t>
            </a:r>
            <a:r>
              <a:rPr lang="en-CA" sz="1800">
                <a:solidFill>
                  <a:srgbClr val="000000"/>
                </a:solidFill>
                <a:latin typeface="Arial"/>
                <a:ea typeface="Arial"/>
                <a:cs typeface="Arial"/>
                <a:sym typeface="Arial"/>
              </a:rPr>
              <a:t> Large-scale text and images of large-scale text have a contrast ratio of at least 3:1;</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Incidental:</a:t>
            </a:r>
            <a:r>
              <a:rPr lang="en-CA" sz="1800">
                <a:solidFill>
                  <a:srgbClr val="000000"/>
                </a:solidFill>
                <a:latin typeface="Arial"/>
                <a:ea typeface="Arial"/>
                <a:cs typeface="Arial"/>
                <a:sym typeface="Arial"/>
              </a:rPr>
              <a:t> Text or images of text that are part of an inactive user interface component, that are pure decoration, that are not visible to anyone, or that are part of a picture that contains significant other visual content, have no contrast requirement.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Logotypes:</a:t>
            </a:r>
            <a:r>
              <a:rPr lang="en-CA" sz="1800">
                <a:solidFill>
                  <a:srgbClr val="000000"/>
                </a:solidFill>
                <a:latin typeface="Arial"/>
                <a:ea typeface="Arial"/>
                <a:cs typeface="Arial"/>
                <a:sym typeface="Arial"/>
              </a:rPr>
              <a:t> Text that is part of a logo or brand name has no contrast requirement.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41" name="Google Shape;241;p2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47" name="Google Shape;247;p2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grpSp>
        <p:nvGrpSpPr>
          <p:cNvPr descr="Three versions of the letter A, all of different sizes" id="248" name="Google Shape;248;p24"/>
          <p:cNvGrpSpPr/>
          <p:nvPr/>
        </p:nvGrpSpPr>
        <p:grpSpPr>
          <a:xfrm>
            <a:off x="6857716" y="3277702"/>
            <a:ext cx="1466850" cy="584775"/>
            <a:chOff x="7400925" y="3419475"/>
            <a:chExt cx="1466850" cy="584775"/>
          </a:xfrm>
        </p:grpSpPr>
        <p:sp>
          <p:nvSpPr>
            <p:cNvPr id="249" name="Google Shape;249;p24"/>
            <p:cNvSpPr txBox="1"/>
            <p:nvPr/>
          </p:nvSpPr>
          <p:spPr>
            <a:xfrm>
              <a:off x="7686675" y="3419475"/>
              <a:ext cx="7328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A</a:t>
              </a:r>
              <a:r>
                <a:rPr b="0" i="0" lang="en-CA" sz="2400" u="none" cap="none" strike="noStrike">
                  <a:solidFill>
                    <a:srgbClr val="000000"/>
                  </a:solidFill>
                  <a:latin typeface="Arial"/>
                  <a:ea typeface="Arial"/>
                  <a:cs typeface="Arial"/>
                  <a:sym typeface="Arial"/>
                </a:rPr>
                <a:t>A</a:t>
              </a:r>
              <a:r>
                <a:rPr b="0" i="0" lang="en-CA" sz="32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a:off x="7667625" y="3524250"/>
              <a:ext cx="838200" cy="451425"/>
            </a:xfrm>
            <a:prstGeom prst="ellipse">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1" name="Google Shape;251;p24"/>
            <p:cNvCxnSpPr/>
            <p:nvPr/>
          </p:nvCxnSpPr>
          <p:spPr>
            <a:xfrm flipH="1" rot="10800000">
              <a:off x="7400925" y="3857625"/>
              <a:ext cx="1466850" cy="28575"/>
            </a:xfrm>
            <a:prstGeom prst="straightConnector1">
              <a:avLst/>
            </a:prstGeom>
            <a:noFill/>
            <a:ln cap="flat" cmpd="sng" w="9525">
              <a:solidFill>
                <a:srgbClr val="4A7DBA"/>
              </a:solidFill>
              <a:prstDash val="solid"/>
              <a:round/>
              <a:headEnd len="sm" w="sm" type="none"/>
              <a:tailEnd len="sm" w="sm" type="none"/>
            </a:ln>
          </p:spPr>
        </p:cxnSp>
      </p:grpSp>
      <p:sp>
        <p:nvSpPr>
          <p:cNvPr id="252" name="Google Shape;252;p24"/>
          <p:cNvSpPr txBox="1"/>
          <p:nvPr>
            <p:ph idx="1" type="body"/>
          </p:nvPr>
        </p:nvSpPr>
        <p:spPr>
          <a:xfrm>
            <a:off x="709817" y="15875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1.4.4 Resize text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 for captions and images of text, text can be resized without assistive technology up to 200 percent without loss of content or functionality.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53" name="Google Shape;253;p2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59" name="Google Shape;259;p2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60" name="Google Shape;260;p25"/>
          <p:cNvSpPr/>
          <p:nvPr/>
        </p:nvSpPr>
        <p:spPr>
          <a:xfrm>
            <a:off x="6176677" y="4874912"/>
            <a:ext cx="2132899" cy="1009650"/>
          </a:xfrm>
          <a:prstGeom prst="rect">
            <a:avLst/>
          </a:prstGeom>
        </p:spPr>
        <p:txBody>
          <a:bodyPr>
            <a:prstTxWarp prst="textPlain"/>
          </a:bodyPr>
          <a:lstStyle/>
          <a:p>
            <a:pPr lvl="0" algn="ctr"/>
            <a:r>
              <a:rPr b="1" i="0">
                <a:ln>
                  <a:noFill/>
                </a:ln>
                <a:gradFill>
                  <a:gsLst>
                    <a:gs pos="0">
                      <a:srgbClr val="DF322D"/>
                    </a:gs>
                    <a:gs pos="25000">
                      <a:srgbClr val="DF322D"/>
                    </a:gs>
                    <a:gs pos="100000">
                      <a:srgbClr val="9F1E1A"/>
                    </a:gs>
                  </a:gsLst>
                  <a:lin ang="5400000" scaled="0"/>
                </a:gradFill>
                <a:latin typeface="Arial"/>
              </a:rPr>
              <a:t>Images of Text</a:t>
            </a:r>
          </a:p>
        </p:txBody>
      </p:sp>
      <p:sp>
        <p:nvSpPr>
          <p:cNvPr id="261" name="Google Shape;261;p2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1.4.5 Images of Text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the technologies being used can achieve the visual presentation, text is used to convey information rather than images of text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Customizable:</a:t>
            </a:r>
            <a:r>
              <a:rPr lang="en-CA" sz="1800">
                <a:solidFill>
                  <a:srgbClr val="000000"/>
                </a:solidFill>
                <a:latin typeface="Arial"/>
                <a:ea typeface="Arial"/>
                <a:cs typeface="Arial"/>
                <a:sym typeface="Arial"/>
              </a:rPr>
              <a:t> The image of text can be visually customized to the user's requirements;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A particular presentation of text is essential to the information being conveyed.</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Logotypes (text that is part of a logo or brand name) are considered essential.</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62" name="Google Shape;262;p2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68" name="Google Shape;268;p2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69" name="Google Shape;269;p2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1.4.6 Contrast (Enhanced)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text and images of text has a contrast ratio of at least 7:1, except for the following:</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Large Text:</a:t>
            </a:r>
            <a:r>
              <a:rPr lang="en-CA" sz="1800">
                <a:solidFill>
                  <a:srgbClr val="000000"/>
                </a:solidFill>
                <a:latin typeface="Arial"/>
                <a:ea typeface="Arial"/>
                <a:cs typeface="Arial"/>
                <a:sym typeface="Arial"/>
              </a:rPr>
              <a:t> Large-scale text and images of large-scale text have a contrast ratio of at least 4.5:1;</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Incidental:</a:t>
            </a:r>
            <a:r>
              <a:rPr lang="en-CA" sz="1800">
                <a:solidFill>
                  <a:srgbClr val="000000"/>
                </a:solidFill>
                <a:latin typeface="Arial"/>
                <a:ea typeface="Arial"/>
                <a:cs typeface="Arial"/>
                <a:sym typeface="Arial"/>
              </a:rPr>
              <a:t> Text or images of text that are part of an inactive user interface component, that are pure decoration, that are not visible to anyone, or that are part of a picture that contains significant other visual content, have no contrast requirement.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Logotypes:</a:t>
            </a:r>
            <a:r>
              <a:rPr lang="en-CA" sz="1800">
                <a:solidFill>
                  <a:srgbClr val="000000"/>
                </a:solidFill>
                <a:latin typeface="Arial"/>
                <a:ea typeface="Arial"/>
                <a:cs typeface="Arial"/>
                <a:sym typeface="Arial"/>
              </a:rPr>
              <a:t> Text that is part of a logo or brand name has no contrast requirement.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270" name="Google Shape;270;p2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(6)</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76" name="Google Shape;276;p2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77" name="Google Shape;277;p2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1.4.7 Low or No Background Audio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prerecorded audio-only content that (1) contains primarily speech in the foreground, (2) is not an audio CAPTCHA or audio logo, and (3) is not vocalization intended to be primarily musical expression such as singing or rapping,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No Background:</a:t>
            </a:r>
            <a:r>
              <a:rPr lang="en-CA" sz="1800">
                <a:solidFill>
                  <a:srgbClr val="000000"/>
                </a:solidFill>
                <a:latin typeface="Arial"/>
                <a:ea typeface="Arial"/>
                <a:cs typeface="Arial"/>
                <a:sym typeface="Arial"/>
              </a:rPr>
              <a:t> The audio does not contain background sounds.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The background sounds can be turned off.</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20 dB:</a:t>
            </a:r>
            <a:r>
              <a:rPr lang="en-CA" sz="1800">
                <a:solidFill>
                  <a:srgbClr val="000000"/>
                </a:solidFill>
                <a:latin typeface="Arial"/>
                <a:ea typeface="Arial"/>
                <a:cs typeface="Arial"/>
                <a:sym typeface="Arial"/>
              </a:rPr>
              <a:t> The background sounds are at least 20 decibels lower than the foreground speech content, with the exception of occasional sounds that last for only one or two seconds.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Per the definition of "decibel," background sound that meets this requirement will be approximately four times quieter than the foreground speech content.</a:t>
            </a:r>
            <a:endParaRPr/>
          </a:p>
        </p:txBody>
      </p:sp>
      <p:sp>
        <p:nvSpPr>
          <p:cNvPr id="278" name="Google Shape;278;p2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(7)</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84" name="Google Shape;284;p2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85" name="Google Shape;285;p2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1.4.8 Visual Presentation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the visual presentation of blocks of text, a mechanism is available to achieve the following: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Foreground and background colors can be selected by the user.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Width is no more than 80 characters or glyphs (40 if CJK).</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Text is not justified (aligned to both the left and the right margins).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Line spacing (leading) is at least space-and-a-half within paragraphs, and paragraph spacing is at least 1.5 times larger than the line spacing.</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Text can be resized without assistive technology up to 200 percent in a way that does not require the user to scroll horizontally to read a line of text on a full-screen window.</a:t>
            </a:r>
            <a:endParaRPr/>
          </a:p>
        </p:txBody>
      </p:sp>
      <p:sp>
        <p:nvSpPr>
          <p:cNvPr id="286" name="Google Shape;286;p2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(8)</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292" name="Google Shape;292;p2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293" name="Google Shape;293;p2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1.4.9 Images of Text (No Exception)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Images of text are only used for pure decoration or where a particular presentation of text is essential to the information being conveyed.</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Logotypes (text that is part of a logo or brand name) are considered essential.</a:t>
            </a:r>
            <a:endParaRPr/>
          </a:p>
        </p:txBody>
      </p:sp>
      <p:sp>
        <p:nvSpPr>
          <p:cNvPr id="294" name="Google Shape;294;p2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(9)</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3"/>
          <p:cNvSpPr txBox="1"/>
          <p:nvPr>
            <p:ph type="ctrTitle"/>
          </p:nvPr>
        </p:nvSpPr>
        <p:spPr>
          <a:xfrm>
            <a:off x="685800" y="533400"/>
            <a:ext cx="63246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INTEGRATED ACCESSIBILITY STANDARDS REGULATION - EXCERPT</a:t>
            </a:r>
            <a:endParaRPr sz="2400">
              <a:latin typeface="Arial"/>
              <a:ea typeface="Arial"/>
              <a:cs typeface="Arial"/>
              <a:sym typeface="Arial"/>
            </a:endParaRPr>
          </a:p>
        </p:txBody>
      </p:sp>
      <p:sp>
        <p:nvSpPr>
          <p:cNvPr id="57" name="Google Shape;57;p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58" name="Google Shape;58;p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59" name="Google Shape;59;p3"/>
          <p:cNvSpPr/>
          <p:nvPr/>
        </p:nvSpPr>
        <p:spPr>
          <a:xfrm>
            <a:off x="685800" y="1509486"/>
            <a:ext cx="7543800" cy="493981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SECTION #14: ACCESSIBLE WEBSITES AND WEB CONTENT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The Government of Ontario and the Legislative Assembly, for both their internet and intranet sites, shall meet the requirements in this section in accordance with the following schedule: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2012</a:t>
            </a:r>
            <a:r>
              <a:rPr b="1" i="0" lang="en-CA" sz="1800" u="none" cap="none" strike="noStrike">
                <a:solidFill>
                  <a:srgbClr val="000000"/>
                </a:solidFill>
                <a:latin typeface="Arial"/>
                <a:ea typeface="Arial"/>
                <a:cs typeface="Arial"/>
                <a:sym typeface="Arial"/>
              </a:rPr>
              <a:t>:  </a:t>
            </a:r>
            <a:r>
              <a:rPr b="1" i="0" lang="en-CA" sz="1800" u="sng" cap="none" strike="noStrike">
                <a:solidFill>
                  <a:srgbClr val="000000"/>
                </a:solidFill>
                <a:latin typeface="Arial"/>
                <a:ea typeface="Arial"/>
                <a:cs typeface="Arial"/>
                <a:sym typeface="Arial"/>
              </a:rPr>
              <a:t>New internet and intranet </a:t>
            </a:r>
            <a:r>
              <a:rPr b="0" i="0" lang="en-CA" sz="1800" u="none" cap="none" strike="noStrike">
                <a:solidFill>
                  <a:srgbClr val="000000"/>
                </a:solidFill>
                <a:latin typeface="Arial"/>
                <a:ea typeface="Arial"/>
                <a:cs typeface="Arial"/>
                <a:sym typeface="Arial"/>
              </a:rPr>
              <a:t>websites and web content on those sites must conform to WCAG 2.0 Level AA, other than:</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1.2.4 Captions (Live), and</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1.2.5 Audio Descriptions (Pre-recorded).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2016: </a:t>
            </a:r>
            <a:r>
              <a:rPr b="1" i="0" lang="en-CA" sz="1800" u="sng" cap="none" strike="noStrike">
                <a:solidFill>
                  <a:srgbClr val="000000"/>
                </a:solidFill>
                <a:latin typeface="Arial"/>
                <a:ea typeface="Arial"/>
                <a:cs typeface="Arial"/>
                <a:sym typeface="Arial"/>
              </a:rPr>
              <a:t>All internet </a:t>
            </a:r>
            <a:r>
              <a:rPr b="0" i="0" lang="en-CA" sz="1800" u="none" cap="none" strike="noStrike">
                <a:solidFill>
                  <a:srgbClr val="000000"/>
                </a:solidFill>
                <a:latin typeface="Arial"/>
                <a:ea typeface="Arial"/>
                <a:cs typeface="Arial"/>
                <a:sym typeface="Arial"/>
              </a:rPr>
              <a:t>websites and web content must conform to WCAG 2.0 Level AA other than:</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1.2.4 Captions (Live), and </a:t>
            </a:r>
            <a:endParaRPr b="0" i="0" sz="1400" u="none" cap="none" strike="noStrike">
              <a:solidFill>
                <a:srgbClr val="000000"/>
              </a:solidFill>
              <a:latin typeface="Arial"/>
              <a:ea typeface="Arial"/>
              <a:cs typeface="Arial"/>
              <a:sym typeface="Arial"/>
            </a:endParaRPr>
          </a:p>
          <a:p>
            <a:pPr indent="-266700" lvl="1" marL="666750" marR="0" rtl="0" algn="l">
              <a:lnSpc>
                <a:spcPct val="90000"/>
              </a:lnSpc>
              <a:spcBef>
                <a:spcPts val="360"/>
              </a:spcBef>
              <a:spcAft>
                <a:spcPts val="0"/>
              </a:spcAft>
              <a:buClr>
                <a:srgbClr val="000000"/>
              </a:buClr>
              <a:buSzPts val="1800"/>
              <a:buFont typeface="Arial"/>
              <a:buChar char="–"/>
            </a:pPr>
            <a:r>
              <a:rPr b="0" i="0" lang="en-CA" sz="1800" u="none" cap="none" strike="noStrike">
                <a:solidFill>
                  <a:srgbClr val="000000"/>
                </a:solidFill>
                <a:latin typeface="Arial"/>
                <a:ea typeface="Arial"/>
                <a:cs typeface="Arial"/>
                <a:sym typeface="Arial"/>
              </a:rPr>
              <a:t>Success criteria 1.2.5 Audio Descriptions (Pre-recorded).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360"/>
              </a:spcBef>
              <a:spcAft>
                <a:spcPts val="0"/>
              </a:spcAft>
              <a:buClr>
                <a:srgbClr val="000000"/>
              </a:buClr>
              <a:buSzPts val="1800"/>
              <a:buFont typeface="Arial"/>
              <a:buNone/>
            </a:pPr>
            <a:r>
              <a:rPr b="0" i="0" lang="en-CA" sz="1800" u="none" cap="none" strike="noStrike">
                <a:solidFill>
                  <a:srgbClr val="000000"/>
                </a:solidFill>
                <a:latin typeface="Arial"/>
                <a:ea typeface="Arial"/>
                <a:cs typeface="Arial"/>
                <a:sym typeface="Arial"/>
              </a:rPr>
              <a:t>By January 1, 2020</a:t>
            </a:r>
            <a:r>
              <a:rPr b="1" i="0" lang="en-CA" sz="1800" u="none" cap="none" strike="noStrike">
                <a:solidFill>
                  <a:srgbClr val="000000"/>
                </a:solidFill>
                <a:latin typeface="Arial"/>
                <a:ea typeface="Arial"/>
                <a:cs typeface="Arial"/>
                <a:sym typeface="Arial"/>
              </a:rPr>
              <a:t>:  </a:t>
            </a:r>
            <a:r>
              <a:rPr b="1" i="0" lang="en-CA" sz="1800" u="sng" cap="none" strike="noStrike">
                <a:solidFill>
                  <a:srgbClr val="000000"/>
                </a:solidFill>
                <a:latin typeface="Arial"/>
                <a:ea typeface="Arial"/>
                <a:cs typeface="Arial"/>
                <a:sym typeface="Arial"/>
              </a:rPr>
              <a:t>All internet and intranet </a:t>
            </a:r>
            <a:r>
              <a:rPr b="0" i="0" lang="en-CA" sz="1800" u="none" cap="none" strike="noStrike">
                <a:solidFill>
                  <a:srgbClr val="000000"/>
                </a:solidFill>
                <a:latin typeface="Arial"/>
                <a:ea typeface="Arial"/>
                <a:cs typeface="Arial"/>
                <a:sym typeface="Arial"/>
              </a:rPr>
              <a:t>websites and web content must conform to WCAG 2.0 Level AA.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00" name="Google Shape;300;p3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01" name="Google Shape;301;p3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1.4.10 Reflow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Content can be presented without loss of information or functionality, and without requiring scrolling in two dimensions for:</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Vertical scrolling content at a width equivalent to 320 CSS pixels;</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Horizontal scrolling content at a height equivalent to 256 CSS pixels.</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 for parts of the content which require two-dimensional layout for usage or meaning.</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320 CSS pixels is equivalent to a starting viewport width of 1280 CSS pixels wide at 400% zoom. For web content which are designed to scroll horizontally (e.g. with vertical text), the 256 CSS pixels is equivalent to a starting viewport height of 1024px at 400% zoom.</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Examples of content which require two-dimensional layout are images, maps, diagrams, video, games, presentations, data tables, and interfaces where it is necessary to keep toolbars in view while manipulating content.</a:t>
            </a:r>
            <a:endParaRPr/>
          </a:p>
        </p:txBody>
      </p:sp>
      <p:sp>
        <p:nvSpPr>
          <p:cNvPr id="302" name="Google Shape;302;p3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(10)</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08" name="Google Shape;308;p3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09" name="Google Shape;309;p3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1.4.11 Non-text Contrast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visual presentation of the following have a contrast ratio of at least 3:1 against adjacent color(s):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User Interface Components:</a:t>
            </a:r>
            <a:r>
              <a:rPr lang="en-CA" sz="1800">
                <a:solidFill>
                  <a:srgbClr val="000000"/>
                </a:solidFill>
                <a:latin typeface="Arial"/>
                <a:ea typeface="Arial"/>
                <a:cs typeface="Arial"/>
                <a:sym typeface="Arial"/>
              </a:rPr>
              <a:t> Visual information required to identify user interface components and states, except for inactive components or where the appearance of the component is determined by the user agent and not modified by the author;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Graphical Objects:</a:t>
            </a:r>
            <a:r>
              <a:rPr lang="en-CA" sz="1800">
                <a:solidFill>
                  <a:srgbClr val="000000"/>
                </a:solidFill>
                <a:latin typeface="Arial"/>
                <a:ea typeface="Arial"/>
                <a:cs typeface="Arial"/>
                <a:sym typeface="Arial"/>
              </a:rPr>
              <a:t> Parts of graphics required to understand the content, except when a particular presentation of graphics is essential to the information being conveyed.</a:t>
            </a:r>
            <a:endParaRPr/>
          </a:p>
        </p:txBody>
      </p:sp>
      <p:sp>
        <p:nvSpPr>
          <p:cNvPr id="310" name="Google Shape;310;p3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16" name="Google Shape;316;p3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17" name="Google Shape;317;p3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1.4.12 Text Spacing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that support the following text style properties, no loss of content or functionality occurs by setting all of the following and by changing no other style property:</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Line height (line spacing) to at least 1.5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Spacing following paragraphs to at least 2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Letter spacing (tracking) to at least 0.12 times the font size;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Word spacing to at least 0.16 times the font size.</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Exception: Human languages and scripts that do not make use of one or more of these text style properties in written text can conform using only the properties that exist for that combination of language and script.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18" name="Google Shape;318;p3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24" name="Google Shape;324;p3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25" name="Google Shape;325;p3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rgbClr val="000000"/>
              </a:buClr>
              <a:buSzPct val="100000"/>
              <a:buNone/>
            </a:pPr>
            <a:r>
              <a:rPr b="1" lang="en-CA" sz="1800">
                <a:solidFill>
                  <a:srgbClr val="000000"/>
                </a:solidFill>
                <a:latin typeface="Arial"/>
                <a:ea typeface="Arial"/>
                <a:cs typeface="Arial"/>
                <a:sym typeface="Arial"/>
              </a:rPr>
              <a:t>1.4.13 Content on Hover or Focus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06"/>
              </a:spcBef>
              <a:spcAft>
                <a:spcPts val="0"/>
              </a:spcAft>
              <a:buClr>
                <a:srgbClr val="000000"/>
              </a:buClr>
              <a:buSzPct val="100000"/>
              <a:buNone/>
            </a:pPr>
            <a:r>
              <a:rPr lang="en-CA" sz="1800">
                <a:solidFill>
                  <a:srgbClr val="000000"/>
                </a:solidFill>
                <a:latin typeface="Arial"/>
                <a:ea typeface="Arial"/>
                <a:cs typeface="Arial"/>
                <a:sym typeface="Arial"/>
              </a:rPr>
              <a:t>Where receiving and then removing pointer hover or keyboard focus triggers additional content to become visible and then hidden, the following are true:</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latin typeface="Arial"/>
                <a:ea typeface="Arial"/>
                <a:cs typeface="Arial"/>
                <a:sym typeface="Arial"/>
              </a:rPr>
              <a:t>Dismissable:</a:t>
            </a:r>
            <a:r>
              <a:rPr lang="en-CA" sz="1800">
                <a:solidFill>
                  <a:srgbClr val="000000"/>
                </a:solidFill>
                <a:latin typeface="Arial"/>
                <a:ea typeface="Arial"/>
                <a:cs typeface="Arial"/>
                <a:sym typeface="Arial"/>
              </a:rPr>
              <a:t> A mechanism is available to dismiss the additional content without moving pointer hover or keyboard focus, unless the additional content communicates an input error or does not obscure or replace other content;</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latin typeface="Arial"/>
                <a:ea typeface="Arial"/>
                <a:cs typeface="Arial"/>
                <a:sym typeface="Arial"/>
              </a:rPr>
              <a:t>Hoverable:</a:t>
            </a:r>
            <a:r>
              <a:rPr lang="en-CA" sz="1800">
                <a:solidFill>
                  <a:srgbClr val="000000"/>
                </a:solidFill>
                <a:latin typeface="Arial"/>
                <a:ea typeface="Arial"/>
                <a:cs typeface="Arial"/>
                <a:sym typeface="Arial"/>
              </a:rPr>
              <a:t> If pointer hover can trigger the additional content, then the pointer can be moved over the additional content without the additional content disappearing;</a:t>
            </a:r>
            <a:endParaRPr/>
          </a:p>
          <a:p>
            <a:pPr indent="-342900" lvl="0" marL="342900" rtl="0" algn="l">
              <a:lnSpc>
                <a:spcPct val="100000"/>
              </a:lnSpc>
              <a:spcBef>
                <a:spcPts val="306"/>
              </a:spcBef>
              <a:spcAft>
                <a:spcPts val="0"/>
              </a:spcAft>
              <a:buClr>
                <a:srgbClr val="000000"/>
              </a:buClr>
              <a:buSzPct val="100000"/>
              <a:buChar char="•"/>
            </a:pPr>
            <a:r>
              <a:rPr b="1" lang="en-CA" sz="1800">
                <a:solidFill>
                  <a:srgbClr val="000000"/>
                </a:solidFill>
                <a:latin typeface="Arial"/>
                <a:ea typeface="Arial"/>
                <a:cs typeface="Arial"/>
                <a:sym typeface="Arial"/>
              </a:rPr>
              <a:t>Persistent:</a:t>
            </a:r>
            <a:r>
              <a:rPr lang="en-CA" sz="1800">
                <a:solidFill>
                  <a:srgbClr val="000000"/>
                </a:solidFill>
                <a:latin typeface="Arial"/>
                <a:ea typeface="Arial"/>
                <a:cs typeface="Arial"/>
                <a:sym typeface="Arial"/>
              </a:rPr>
              <a:t> The additional content remains visible until the hover or focus trigger is removed, the user dismisses it, or its information is no longer valid.</a:t>
            </a:r>
            <a:endParaRPr/>
          </a:p>
          <a:p>
            <a:pPr indent="0" lvl="0" marL="0" rtl="0" algn="l">
              <a:lnSpc>
                <a:spcPct val="100000"/>
              </a:lnSpc>
              <a:spcBef>
                <a:spcPts val="306"/>
              </a:spcBef>
              <a:spcAft>
                <a:spcPts val="0"/>
              </a:spcAft>
              <a:buClr>
                <a:srgbClr val="000000"/>
              </a:buClr>
              <a:buSzPct val="100000"/>
              <a:buNone/>
            </a:pPr>
            <a:r>
              <a:rPr lang="en-CA" sz="1800">
                <a:solidFill>
                  <a:srgbClr val="000000"/>
                </a:solidFill>
                <a:latin typeface="Arial"/>
                <a:ea typeface="Arial"/>
                <a:cs typeface="Arial"/>
                <a:sym typeface="Arial"/>
              </a:rPr>
              <a:t>Exception: The visual presentation of the additional content is controlled by the user agent and is not modified by the author.</a:t>
            </a:r>
            <a:endParaRPr/>
          </a:p>
          <a:p>
            <a:pPr indent="0" lvl="0" marL="0" rtl="0" algn="l">
              <a:lnSpc>
                <a:spcPct val="100000"/>
              </a:lnSpc>
              <a:spcBef>
                <a:spcPts val="306"/>
              </a:spcBef>
              <a:spcAft>
                <a:spcPts val="0"/>
              </a:spcAft>
              <a:buClr>
                <a:srgbClr val="000000"/>
              </a:buClr>
              <a:buSzPct val="1000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06"/>
              </a:spcBef>
              <a:spcAft>
                <a:spcPts val="0"/>
              </a:spcAft>
              <a:buClr>
                <a:srgbClr val="000000"/>
              </a:buClr>
              <a:buSzPct val="100000"/>
              <a:buChar char="•"/>
            </a:pPr>
            <a:r>
              <a:rPr lang="en-CA" sz="1800">
                <a:solidFill>
                  <a:srgbClr val="000000"/>
                </a:solidFill>
                <a:latin typeface="Arial"/>
                <a:ea typeface="Arial"/>
                <a:cs typeface="Arial"/>
                <a:sym typeface="Arial"/>
              </a:rPr>
              <a:t>Examples of additional content controlled by the user agent include browser tooltips created through use of the HTML title attribute.</a:t>
            </a:r>
            <a:endParaRPr/>
          </a:p>
          <a:p>
            <a:pPr indent="-342900" lvl="0" marL="342900" rtl="0" algn="l">
              <a:lnSpc>
                <a:spcPct val="100000"/>
              </a:lnSpc>
              <a:spcBef>
                <a:spcPts val="306"/>
              </a:spcBef>
              <a:spcAft>
                <a:spcPts val="0"/>
              </a:spcAft>
              <a:buClr>
                <a:srgbClr val="000000"/>
              </a:buClr>
              <a:buSzPct val="100000"/>
              <a:buChar char="•"/>
            </a:pPr>
            <a:r>
              <a:rPr lang="en-CA" sz="1800">
                <a:solidFill>
                  <a:srgbClr val="000000"/>
                </a:solidFill>
                <a:latin typeface="Arial"/>
                <a:ea typeface="Arial"/>
                <a:cs typeface="Arial"/>
                <a:sym typeface="Arial"/>
              </a:rPr>
              <a:t>Custom tooltips, sub-menus, and other nonmodal popups that display on hover and focus are examples of additional content covered by this criterion.</a:t>
            </a:r>
            <a:endParaRPr/>
          </a:p>
          <a:p>
            <a:pPr indent="0" lvl="0" marL="0" rtl="0" algn="l">
              <a:lnSpc>
                <a:spcPct val="100000"/>
              </a:lnSpc>
              <a:spcBef>
                <a:spcPts val="272"/>
              </a:spcBef>
              <a:spcAft>
                <a:spcPts val="0"/>
              </a:spcAft>
              <a:buClr>
                <a:schemeClr val="dk1"/>
              </a:buClr>
              <a:buSzPct val="100000"/>
              <a:buNone/>
            </a:pPr>
            <a:r>
              <a:t/>
            </a:r>
            <a:endParaRPr sz="1600">
              <a:solidFill>
                <a:srgbClr val="000000"/>
              </a:solidFill>
            </a:endParaRPr>
          </a:p>
        </p:txBody>
      </p:sp>
      <p:sp>
        <p:nvSpPr>
          <p:cNvPr id="326" name="Google Shape;326;p3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1.4  DISTINGUISHABLE (13)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2  Operable</a:t>
            </a:r>
            <a:endParaRPr/>
          </a:p>
        </p:txBody>
      </p:sp>
      <p:sp>
        <p:nvSpPr>
          <p:cNvPr id="332" name="Google Shape;332;p3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33" name="Google Shape;333;p3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39" name="Google Shape;339;p3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id="340" name="Google Shape;340;p35"/>
          <p:cNvPicPr preferRelativeResize="0"/>
          <p:nvPr/>
        </p:nvPicPr>
        <p:blipFill rotWithShape="1">
          <a:blip r:embed="rId3">
            <a:alphaModFix/>
          </a:blip>
          <a:srcRect b="0" l="0" r="0" t="0"/>
          <a:stretch/>
        </p:blipFill>
        <p:spPr>
          <a:xfrm>
            <a:off x="2941337" y="5347340"/>
            <a:ext cx="5476875" cy="390525"/>
          </a:xfrm>
          <a:prstGeom prst="rect">
            <a:avLst/>
          </a:prstGeom>
          <a:noFill/>
          <a:ln>
            <a:noFill/>
          </a:ln>
        </p:spPr>
      </p:pic>
      <p:sp>
        <p:nvSpPr>
          <p:cNvPr id="341" name="Google Shape;341;p3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2.1.1 Keyboard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of the content is operable through a keyboard interface without requiring specific timings for individual keystrokes, except where the underlying function requires input that depends on the path of the user's movement and not just the endpoints.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exception relates to the underlying function, not the input technique. For example, if using handwriting to enter text, the input technique (handwriting) requires path-dependent input but the underlying function (text input) does not.</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does not forbid and should not discourage providing mouse input or other input methods in addition to keyboard operation.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42" name="Google Shape;342;p3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48" name="Google Shape;348;p3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49" name="Google Shape;349;p3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2.1.2 No Keyboard Trap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keyboard focus can be moved to a component of the page using a keyboard interface, then focus can be moved away from that component using only a keyboard interface, and, if it requires more than unmodified arrow or tab keys or other standard exit methods, the user is advised of the method for moving focus away.</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 interfere with a user's ability to use the whole page, all content on the Web page (whether it is used to meet other success criteria or not) must meet this success criterion. See Conformance Requirement 5: Non-Interference.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2.1.3 Keyboard (No Exception)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of the content is operable through a keyboard interface without requiring specific timings for individual keystrokes.</a:t>
            </a:r>
            <a:endParaRPr/>
          </a:p>
        </p:txBody>
      </p:sp>
      <p:sp>
        <p:nvSpPr>
          <p:cNvPr id="350" name="Google Shape;350;p3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56" name="Google Shape;356;p3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57" name="Google Shape;357;p3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2.1.4 Character Key Shortcuts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 keyboard shortcut is implemented in content using only letter (including upper- and lower-case letters), punctuation, number, or symbol characters, then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A mechanism is available to turn the shortcut off;</a:t>
            </a:r>
            <a:endParaRPr b="1" sz="1800">
              <a:solidFill>
                <a:srgbClr val="000000"/>
              </a:solidFill>
              <a:latin typeface="Arial"/>
              <a:ea typeface="Arial"/>
              <a:cs typeface="Arial"/>
              <a:sym typeface="Arial"/>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Remap:</a:t>
            </a:r>
            <a:r>
              <a:rPr lang="en-CA" sz="1800">
                <a:solidFill>
                  <a:srgbClr val="000000"/>
                </a:solidFill>
                <a:latin typeface="Arial"/>
                <a:ea typeface="Arial"/>
                <a:cs typeface="Arial"/>
                <a:sym typeface="Arial"/>
              </a:rPr>
              <a:t> A mechanism is available to remap the shortcut to use one or more non-printable keyboard characters (e.g. Ctrl, Alt, etc);</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Active only on focus:</a:t>
            </a:r>
            <a:r>
              <a:rPr lang="en-CA" sz="1800">
                <a:solidFill>
                  <a:srgbClr val="000000"/>
                </a:solidFill>
                <a:latin typeface="Arial"/>
                <a:ea typeface="Arial"/>
                <a:cs typeface="Arial"/>
                <a:sym typeface="Arial"/>
              </a:rPr>
              <a:t> The keyboard shortcut for a user interface component is only active when that component has focus.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58" name="Google Shape;358;p3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2.1  KEYBOARD ACCESSIBLE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64" name="Google Shape;364;p3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ialog for a transaction stating &quot;2 minutes remaining&quot;. A button to extend the time limit is indicated." id="365" name="Google Shape;365;p38"/>
          <p:cNvPicPr preferRelativeResize="0"/>
          <p:nvPr/>
        </p:nvPicPr>
        <p:blipFill rotWithShape="1">
          <a:blip r:embed="rId3">
            <a:alphaModFix/>
          </a:blip>
          <a:srcRect b="0" l="0" r="0" t="0"/>
          <a:stretch/>
        </p:blipFill>
        <p:spPr>
          <a:xfrm>
            <a:off x="6351384" y="4994342"/>
            <a:ext cx="2095499" cy="1299360"/>
          </a:xfrm>
          <a:prstGeom prst="rect">
            <a:avLst/>
          </a:prstGeom>
          <a:noFill/>
          <a:ln>
            <a:noFill/>
          </a:ln>
        </p:spPr>
      </p:pic>
      <p:sp>
        <p:nvSpPr>
          <p:cNvPr id="366" name="Google Shape;366;p3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2.2.1 Timing Adjustable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each time limit that is set by the content,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Turn off:</a:t>
            </a:r>
            <a:r>
              <a:rPr lang="en-CA" sz="1800">
                <a:solidFill>
                  <a:srgbClr val="000000"/>
                </a:solidFill>
                <a:latin typeface="Arial"/>
                <a:ea typeface="Arial"/>
                <a:cs typeface="Arial"/>
                <a:sym typeface="Arial"/>
              </a:rPr>
              <a:t> The user is allowed to turn off the time limit before encountering it;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Adjust:</a:t>
            </a:r>
            <a:r>
              <a:rPr lang="en-CA" sz="1800">
                <a:solidFill>
                  <a:srgbClr val="000000"/>
                </a:solidFill>
                <a:latin typeface="Arial"/>
                <a:ea typeface="Arial"/>
                <a:cs typeface="Arial"/>
                <a:sym typeface="Arial"/>
              </a:rPr>
              <a:t> The user is allowed to adjust the time limit before encountering it over a wide range that is at least ten times the length of the default setting;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Extend:</a:t>
            </a:r>
            <a:r>
              <a:rPr lang="en-CA" sz="1800">
                <a:solidFill>
                  <a:srgbClr val="000000"/>
                </a:solidFill>
                <a:latin typeface="Arial"/>
                <a:ea typeface="Arial"/>
                <a:cs typeface="Arial"/>
                <a:sym typeface="Arial"/>
              </a:rPr>
              <a:t> The user is warned before time expires and given at least 20 seconds to extend the time limit with a simple action (for example, "press the space bar"), and the user is allowed to extend the time limit at least ten times; or</a:t>
            </a:r>
            <a:br>
              <a:rPr lang="en-CA"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p:txBody>
      </p:sp>
      <p:sp>
        <p:nvSpPr>
          <p:cNvPr id="367" name="Google Shape;367;p3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73" name="Google Shape;373;p3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74" name="Google Shape;374;p3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2.2.1 Timing Adjustable (Level A) (cont.)</a:t>
            </a:r>
            <a:br>
              <a:rPr b="1" lang="en-CA" sz="1800">
                <a:solidFill>
                  <a:srgbClr val="000000"/>
                </a:solidFill>
                <a:latin typeface="Arial"/>
                <a:ea typeface="Arial"/>
                <a:cs typeface="Arial"/>
                <a:sym typeface="Arial"/>
              </a:rPr>
            </a:br>
            <a:endParaRPr b="1" sz="1800">
              <a:solidFill>
                <a:srgbClr val="000000"/>
              </a:solidFill>
              <a:latin typeface="Arial"/>
              <a:ea typeface="Arial"/>
              <a:cs typeface="Arial"/>
              <a:sym typeface="Arial"/>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Real-time Exception:</a:t>
            </a:r>
            <a:r>
              <a:rPr lang="en-CA" sz="1800">
                <a:solidFill>
                  <a:srgbClr val="000000"/>
                </a:solidFill>
                <a:latin typeface="Arial"/>
                <a:ea typeface="Arial"/>
                <a:cs typeface="Arial"/>
                <a:sym typeface="Arial"/>
              </a:rPr>
              <a:t> The time limit is a required part of a real-time event (for example, an auction), and no alternative to the time limit is possible;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 Exception:</a:t>
            </a:r>
            <a:r>
              <a:rPr lang="en-CA" sz="1800">
                <a:solidFill>
                  <a:srgbClr val="000000"/>
                </a:solidFill>
                <a:latin typeface="Arial"/>
                <a:ea typeface="Arial"/>
                <a:cs typeface="Arial"/>
                <a:sym typeface="Arial"/>
              </a:rPr>
              <a:t> The time limit is essential and extending it would invalidate the activity; 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20 Hour Exception:</a:t>
            </a:r>
            <a:r>
              <a:rPr lang="en-CA" sz="1800">
                <a:solidFill>
                  <a:srgbClr val="000000"/>
                </a:solidFill>
                <a:latin typeface="Arial"/>
                <a:ea typeface="Arial"/>
                <a:cs typeface="Arial"/>
                <a:sym typeface="Arial"/>
              </a:rPr>
              <a:t> The time limit is longer than 20 hours.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helps ensure that users can complete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tasks without unexpected changes in content or context that are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a result of a time limit. This success criterion should be considered</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in conjunction with Success Criterion 3.2.1, which puts limits on</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changes of content or context as a result of user action.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75" name="Google Shape;375;p3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6" name="Google Shape;66;p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7" name="Google Shape;67;p4"/>
          <p:cNvPicPr preferRelativeResize="0"/>
          <p:nvPr/>
        </p:nvPicPr>
        <p:blipFill rotWithShape="1">
          <a:blip r:embed="rId3">
            <a:alphaModFix/>
          </a:blip>
          <a:srcRect b="0" l="0" r="0" t="0"/>
          <a:stretch/>
        </p:blipFill>
        <p:spPr>
          <a:xfrm>
            <a:off x="666750" y="2438400"/>
            <a:ext cx="7954574" cy="2743200"/>
          </a:xfrm>
          <a:prstGeom prst="rect">
            <a:avLst/>
          </a:prstGeom>
          <a:noFill/>
          <a:ln>
            <a:noFill/>
          </a:ln>
        </p:spPr>
      </p:pic>
      <p:sp>
        <p:nvSpPr>
          <p:cNvPr id="68" name="Google Shape;68;p4"/>
          <p:cNvSpPr txBox="1"/>
          <p:nvPr>
            <p:ph idx="4294967295" type="title"/>
          </p:nvPr>
        </p:nvSpPr>
        <p:spPr>
          <a:xfrm>
            <a:off x="685800" y="533400"/>
            <a:ext cx="66294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WEB CONTENT ACCESSIBILITY </a:t>
            </a:r>
            <a:endParaRPr/>
          </a:p>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GUIDELINES (WCAG) 2.0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81" name="Google Shape;381;p4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n indication in the user interface that auto update is set to off." id="382" name="Google Shape;382;p40"/>
          <p:cNvPicPr preferRelativeResize="0"/>
          <p:nvPr/>
        </p:nvPicPr>
        <p:blipFill rotWithShape="1">
          <a:blip r:embed="rId3">
            <a:alphaModFix/>
          </a:blip>
          <a:srcRect b="0" l="0" r="0" t="0"/>
          <a:stretch/>
        </p:blipFill>
        <p:spPr>
          <a:xfrm>
            <a:off x="6477472" y="5222639"/>
            <a:ext cx="1895475" cy="1266825"/>
          </a:xfrm>
          <a:prstGeom prst="rect">
            <a:avLst/>
          </a:prstGeom>
          <a:noFill/>
          <a:ln>
            <a:noFill/>
          </a:ln>
        </p:spPr>
      </p:pic>
      <p:sp>
        <p:nvSpPr>
          <p:cNvPr id="383" name="Google Shape;383;p40"/>
          <p:cNvSpPr txBox="1"/>
          <p:nvPr>
            <p:ph idx="1" type="body"/>
          </p:nvPr>
        </p:nvSpPr>
        <p:spPr>
          <a:xfrm>
            <a:off x="697117" y="1600200"/>
            <a:ext cx="7795033" cy="480965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2.2.2 Pause, Stop, Hide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moving, blinking, scrolling, or auto-updating information, all of the following are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Moving, blinking, scrolling:</a:t>
            </a:r>
            <a:r>
              <a:rPr lang="en-CA" sz="1800">
                <a:solidFill>
                  <a:srgbClr val="000000"/>
                </a:solidFill>
                <a:latin typeface="Arial"/>
                <a:ea typeface="Arial"/>
                <a:cs typeface="Arial"/>
                <a:sym typeface="Arial"/>
              </a:rPr>
              <a:t> For any moving, blinking or scrolling information that (1) starts automatically, (2) lasts more than five seconds, and (3) is presented in parallel with other content, there is a mechanism for the user to pause, stop, or hide it unless the movement, blinking, or scrolling is part of an activity where it is essential; and</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Auto-updating:</a:t>
            </a:r>
            <a:r>
              <a:rPr lang="en-CA" sz="1800">
                <a:solidFill>
                  <a:srgbClr val="000000"/>
                </a:solidFill>
                <a:latin typeface="Arial"/>
                <a:ea typeface="Arial"/>
                <a:cs typeface="Arial"/>
                <a:sym typeface="Arial"/>
              </a:rPr>
              <a:t> For any auto-updating information that (1) starts automatically and (2) is presented in parallel with other content, there is a mechanism for the user to pause, stop, or hide it or to control the frequency of the update unless the auto-updating is part of an activity where it is essential.</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a:p>
            <a:pPr indent="0" lvl="0" marL="0" rtl="0" algn="l">
              <a:lnSpc>
                <a:spcPct val="100000"/>
              </a:lnSpc>
              <a:spcBef>
                <a:spcPts val="680"/>
              </a:spcBef>
              <a:spcAft>
                <a:spcPts val="0"/>
              </a:spcAft>
              <a:buClr>
                <a:schemeClr val="dk1"/>
              </a:buClr>
              <a:buSzPts val="3400"/>
              <a:buNone/>
            </a:pPr>
            <a:r>
              <a:t/>
            </a:r>
            <a:endParaRPr sz="34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84" name="Google Shape;384;p4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90" name="Google Shape;390;p4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91" name="Google Shape;391;p4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2.2.2 Pause, Stop, Hide (cont.)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Since any content that does not meet this success criterion can interfere with a user's ability to use the whole page, all content on the Web page (whether it is used to meet other success criteria or not) must meet this success criterion. </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Content that is updated periodically by software or that is streamed to the user agent is not required to preserve or present information that is generated or received between the initiation of the pause and resuming presentation, as this may not be technically possible, and in many situations could be misleading to do so.</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An animation that occurs as part of a preload phase or similar situation can be considered essential if interaction cannot occur during that phase for all users and if not indicating progress could confuse users or cause them to think that content was frozen or broken.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392" name="Google Shape;392;p4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398" name="Google Shape;398;p4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99" name="Google Shape;399;p4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2.2.3 No Timing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Timing is not an essential part of the event or activity presented by the content, except for non-interactive synchronized media and real-time events.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2.2.4 Interruptions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Interruptions can be postponed or suppressed by the user, except interruptions involving an emergency.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2.2.5 Re-authenticating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an authenticated session expires, the user can continue the activity without loss of data after re-authenticating.</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00" name="Google Shape;400;p4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06" name="Google Shape;406;p4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07" name="Google Shape;407;p4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2.2.6 Timeouts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Users are warned of the duration of any user inactivity that could cause data loss, unless the data is preserved for more than 20 hours when the user does not take any actions.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Privacy regulations may require explicit user consent before user identification has been authenticated and before user data is preserved. In cases where the user is a minor, explicit consent may not be solicited in most jurisdictions, countries or regions. Consultation with privacy professionals and legal counsel is advised when considering data preservation as an approach to satisfy this success criterion.</a:t>
            </a:r>
            <a:endParaRPr/>
          </a:p>
        </p:txBody>
      </p:sp>
      <p:sp>
        <p:nvSpPr>
          <p:cNvPr id="408" name="Google Shape;408;p4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2.2  ENOUGH TIME (6)</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14" name="Google Shape;414;p4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graphic of a traffic light with lines radiating from the yellow light, indicating that it is flashing." id="415" name="Google Shape;415;p44"/>
          <p:cNvPicPr preferRelativeResize="0"/>
          <p:nvPr/>
        </p:nvPicPr>
        <p:blipFill rotWithShape="1">
          <a:blip r:embed="rId3">
            <a:alphaModFix/>
          </a:blip>
          <a:srcRect b="0" l="0" r="0" t="0"/>
          <a:stretch/>
        </p:blipFill>
        <p:spPr>
          <a:xfrm>
            <a:off x="7413136" y="4196285"/>
            <a:ext cx="1038225" cy="1295400"/>
          </a:xfrm>
          <a:prstGeom prst="rect">
            <a:avLst/>
          </a:prstGeom>
          <a:noFill/>
          <a:ln>
            <a:noFill/>
          </a:ln>
        </p:spPr>
      </p:pic>
      <p:sp>
        <p:nvSpPr>
          <p:cNvPr id="416" name="Google Shape;416;p4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2.3.1 Three Flashes or Below Threshold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do not contain anything that flashes more than three times in any one second period, or the flash is below the general flash and red flash thresholds.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Since any content that does not meet this success criterion can</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interfere with a user's ability to use the whole page, all content on the Web</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page (whether it is used to meet other success criteria or not) must meet </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this success criterion. See Conformance Requirement 5: Non-Interference.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17" name="Google Shape;417;p4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2.3  SEIZURES AND REACTIONS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23" name="Google Shape;423;p4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24" name="Google Shape;424;p4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2.3.2 Three Flashes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do not contain anything that flashes more than three times in any one second period.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2.3.3 Animation from Interactions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Motion animation triggered by interaction can be disabled, unless the animation is essential to the functionality or the information being conveyed.</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25" name="Google Shape;425;p4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2.3  SEIZURES AND REACTIONS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31" name="Google Shape;431;p4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32" name="Google Shape;432;p4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2.4.1 Bypass Blocks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to bypass blocks of content that are repeated on multiple Web pages.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2.4.2 Page Titled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pages have titles that describe topic or purpose.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33" name="Google Shape;433;p4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39" name="Google Shape;439;p4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quot;Contact Us&quot; dialog with red arrows indicating the navigation order" id="440" name="Google Shape;440;p47"/>
          <p:cNvPicPr preferRelativeResize="0"/>
          <p:nvPr/>
        </p:nvPicPr>
        <p:blipFill rotWithShape="1">
          <a:blip r:embed="rId3">
            <a:alphaModFix/>
          </a:blip>
          <a:srcRect b="0" l="0" r="0" t="0"/>
          <a:stretch/>
        </p:blipFill>
        <p:spPr>
          <a:xfrm>
            <a:off x="5618235" y="2964546"/>
            <a:ext cx="2818083" cy="1304925"/>
          </a:xfrm>
          <a:prstGeom prst="rect">
            <a:avLst/>
          </a:prstGeom>
          <a:noFill/>
          <a:ln>
            <a:noFill/>
          </a:ln>
        </p:spPr>
      </p:pic>
      <p:sp>
        <p:nvSpPr>
          <p:cNvPr id="441" name="Google Shape;441;p4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2.4.3 Focus Order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 Web page can be navigated sequentially and the navigation sequences affect meaning or operation, focusable components receive focus in an order that preserves meaning and operability.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2.4.4 Link Purpose (In Context)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purpose of each link can be determined from the link text alone or from the link text together with its programmatically determined link context, except where the purpose of the link would be ambiguous to users in general.</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42" name="Google Shape;442;p4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48" name="Google Shape;448;p4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e upper right portion of a web page, showing a site map link and a search box " id="449" name="Google Shape;449;p48"/>
          <p:cNvPicPr preferRelativeResize="0"/>
          <p:nvPr/>
        </p:nvPicPr>
        <p:blipFill rotWithShape="1">
          <a:blip r:embed="rId3">
            <a:alphaModFix/>
          </a:blip>
          <a:srcRect b="0" l="0" r="0" t="0"/>
          <a:stretch/>
        </p:blipFill>
        <p:spPr>
          <a:xfrm>
            <a:off x="5871644" y="2620689"/>
            <a:ext cx="2428875" cy="1666875"/>
          </a:xfrm>
          <a:prstGeom prst="rect">
            <a:avLst/>
          </a:prstGeom>
          <a:noFill/>
          <a:ln>
            <a:noFill/>
          </a:ln>
        </p:spPr>
      </p:pic>
      <p:sp>
        <p:nvSpPr>
          <p:cNvPr id="450" name="Google Shape;450;p4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2.4.5 Multiple Ways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More than one way is available to locate a Web page within a set of Web pages except where the Web Page is the result of, or a step in, a process.</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2.4.6 Headings and Labels (Level 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Headings and labels describe topic or purpose.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51" name="Google Shape;451;p4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57" name="Google Shape;457;p4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vertical menu showing links to various academic web pages. The &quot;Current Students&quot; link is highlighted in orange to indicate the keyboard focus." id="458" name="Google Shape;458;p49"/>
          <p:cNvPicPr preferRelativeResize="0"/>
          <p:nvPr/>
        </p:nvPicPr>
        <p:blipFill rotWithShape="1">
          <a:blip r:embed="rId3">
            <a:alphaModFix/>
          </a:blip>
          <a:srcRect b="0" l="0" r="0" t="0"/>
          <a:stretch/>
        </p:blipFill>
        <p:spPr>
          <a:xfrm>
            <a:off x="6176448" y="2623842"/>
            <a:ext cx="2124075" cy="1933575"/>
          </a:xfrm>
          <a:prstGeom prst="rect">
            <a:avLst/>
          </a:prstGeom>
          <a:noFill/>
          <a:ln>
            <a:noFill/>
          </a:ln>
        </p:spPr>
      </p:pic>
      <p:sp>
        <p:nvSpPr>
          <p:cNvPr id="459" name="Google Shape;459;p4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2.4.7 Focus Visible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Any keyboard operable user interface has a mode of operation where the keyboard focus indicator is visible.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2.4.8 Location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Information about the user's location within a set of Web pages is available.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60" name="Google Shape;460;p4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5" name="Google Shape;75;p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76" name="Google Shape;76;p5"/>
          <p:cNvSpPr/>
          <p:nvPr/>
        </p:nvSpPr>
        <p:spPr>
          <a:xfrm>
            <a:off x="685800" y="1202353"/>
            <a:ext cx="792480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First introduced as version 1.0 in 1999, and the current WCAG 2.0 standard was released in 2008.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The </a:t>
            </a:r>
            <a:r>
              <a:rPr b="1" i="0" lang="en-CA" sz="1800" u="none" cap="none" strike="noStrike">
                <a:solidFill>
                  <a:schemeClr val="dk1"/>
                </a:solidFill>
                <a:latin typeface="Arial"/>
                <a:ea typeface="Arial"/>
                <a:cs typeface="Arial"/>
                <a:sym typeface="Arial"/>
              </a:rPr>
              <a:t>Web Content Accessibility Guidelines </a:t>
            </a:r>
            <a:r>
              <a:rPr b="0" i="0" lang="en-CA" sz="1800" u="none" cap="none" strike="noStrike">
                <a:solidFill>
                  <a:schemeClr val="dk1"/>
                </a:solidFill>
                <a:latin typeface="Arial"/>
                <a:ea typeface="Arial"/>
                <a:cs typeface="Arial"/>
                <a:sym typeface="Arial"/>
              </a:rPr>
              <a:t>are typically referred to by their acronym WCAG (pronounced "wick-ag"). It’s a series of guidelines created by the World Wide Web Consortium (W3C) in order to improve website accessibility.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Arial"/>
                <a:ea typeface="Arial"/>
                <a:cs typeface="Arial"/>
                <a:sym typeface="Arial"/>
              </a:rPr>
              <a:t>Following these guidelines will make content accessible to a wider range of people with disabilities, including </a:t>
            </a:r>
            <a:r>
              <a:rPr b="1" i="0" lang="en-CA" sz="1800" u="none" cap="none" strike="noStrike">
                <a:solidFill>
                  <a:schemeClr val="dk1"/>
                </a:solidFill>
                <a:latin typeface="Arial"/>
                <a:ea typeface="Arial"/>
                <a:cs typeface="Arial"/>
                <a:sym typeface="Arial"/>
              </a:rPr>
              <a:t>blindness and low vision, deafness and hearing loss, learning disabilities, cognitive limitations, limited movement, speech disabilities, photosensitivity and combinations of these</a:t>
            </a:r>
            <a:r>
              <a:rPr b="0" i="0" lang="en-CA"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7" name="Google Shape;77;p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WHAT IS WCAG?</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66" name="Google Shape;466;p5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67" name="Google Shape;467;p5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2.4.9 Link Purpose (Link Only)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to allow the purpose of each link to be identified from link text alone, except where the purpose of the link would be ambiguous to users in general.</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2.4.10 Section Headings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Section headings are used to organize the content.</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 </a:t>
            </a:r>
            <a:r>
              <a:rPr lang="en-CA" sz="1800">
                <a:solidFill>
                  <a:srgbClr val="000000"/>
                </a:solidFill>
                <a:latin typeface="Arial"/>
                <a:ea typeface="Arial"/>
                <a:cs typeface="Arial"/>
                <a:sym typeface="Arial"/>
              </a:rPr>
              <a:t>"Heading" is used in its general sense and includes titles and other ways to add a heading to different types of content.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68" name="Google Shape;468;p5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2.4  NAVIGABLE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74" name="Google Shape;474;p5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75" name="Google Shape;475;p5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2.5.1 Pointer Gestures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All functionality that uses multipoint or path-based gestures for operation can be operated with a single pointer without a path-based gesture, unless a multipoint or path-based gesture is essential.</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requirement applies to web content that interprets pointer actions (i.e. this does not apply to actions that are required to operate the user agent or assistive technology).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476" name="Google Shape;476;p5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82" name="Google Shape;482;p5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83" name="Google Shape;483;p5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2.5.2 Pointer Cancellation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functionality that can be operated using a single pointer,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No Down-Event:</a:t>
            </a:r>
            <a:r>
              <a:rPr lang="en-CA" sz="1800">
                <a:solidFill>
                  <a:srgbClr val="000000"/>
                </a:solidFill>
                <a:latin typeface="Arial"/>
                <a:ea typeface="Arial"/>
                <a:cs typeface="Arial"/>
                <a:sym typeface="Arial"/>
              </a:rPr>
              <a:t> The down-event of the pointer is not used to execute any part of the function;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Abort or Undo:</a:t>
            </a:r>
            <a:r>
              <a:rPr lang="en-CA" sz="1800">
                <a:solidFill>
                  <a:srgbClr val="000000"/>
                </a:solidFill>
                <a:latin typeface="Arial"/>
                <a:ea typeface="Arial"/>
                <a:cs typeface="Arial"/>
                <a:sym typeface="Arial"/>
              </a:rPr>
              <a:t> Completion of the function is on the up-event, and a mechanism is available to abort the function before completion or to undo the function after completion;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Up Reversal:</a:t>
            </a:r>
            <a:r>
              <a:rPr lang="en-CA" sz="1800">
                <a:solidFill>
                  <a:srgbClr val="000000"/>
                </a:solidFill>
                <a:latin typeface="Arial"/>
                <a:ea typeface="Arial"/>
                <a:cs typeface="Arial"/>
                <a:sym typeface="Arial"/>
              </a:rPr>
              <a:t> The up-event reverses any outcome of the preceding down-event;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Completing the function on the down-event is essential.</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a:t>
            </a:r>
            <a:endParaRPr/>
          </a:p>
        </p:txBody>
      </p:sp>
      <p:sp>
        <p:nvSpPr>
          <p:cNvPr id="484" name="Google Shape;484;p5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90" name="Google Shape;490;p5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91" name="Google Shape;491;p5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2.5.2 Pointer Cancellation (Level A)  (cont.) </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Functions that emulate a keyboard or numeric keypad key press are considered essential.</a:t>
            </a:r>
            <a:endParaRPr/>
          </a:p>
          <a:p>
            <a:pPr indent="-342900" lvl="0" marL="342900" rtl="0" algn="l">
              <a:lnSpc>
                <a:spcPct val="100000"/>
              </a:lnSpc>
              <a:spcBef>
                <a:spcPts val="360"/>
              </a:spcBef>
              <a:spcAft>
                <a:spcPts val="0"/>
              </a:spcAft>
              <a:buClr>
                <a:srgbClr val="000000"/>
              </a:buClr>
              <a:buSzPts val="1800"/>
              <a:buChar char="•"/>
            </a:pPr>
            <a:r>
              <a:rPr lang="en-CA" sz="1800">
                <a:solidFill>
                  <a:srgbClr val="000000"/>
                </a:solidFill>
                <a:latin typeface="Arial"/>
                <a:ea typeface="Arial"/>
                <a:cs typeface="Arial"/>
                <a:sym typeface="Arial"/>
              </a:rPr>
              <a:t>This requirement applies to web content that interprets pointer actions (i.e. this does not apply to actions that are required to operate the user agent or assistive technology).</a:t>
            </a:r>
            <a:endParaRPr/>
          </a:p>
        </p:txBody>
      </p:sp>
      <p:sp>
        <p:nvSpPr>
          <p:cNvPr id="492" name="Google Shape;492;p5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498" name="Google Shape;498;p5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99" name="Google Shape;499;p5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2.5.3 Label in Name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user interface components with labels that include text or images of text, the name contains the text that is presented visually.</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A best practice is to have the text of the label at the start of the name.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2.5.4 Motion Actuation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Functionality that can be operated by device motion or user motion can also be operated by user interface components and responding to the motion can be disabled to prevent accidental actuation, except when: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Supported Interface:</a:t>
            </a:r>
            <a:r>
              <a:rPr lang="en-CA" sz="1800">
                <a:solidFill>
                  <a:srgbClr val="000000"/>
                </a:solidFill>
                <a:latin typeface="Arial"/>
                <a:ea typeface="Arial"/>
                <a:cs typeface="Arial"/>
                <a:sym typeface="Arial"/>
              </a:rPr>
              <a:t> The motion is used to operate functionality through an accessibility supported interface;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The motion is essential for the function and doing so would invalidate the activity.</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00" name="Google Shape;500;p5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06" name="Google Shape;506;p5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07" name="Google Shape;507;p5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2.5.5 Target Size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size of the target for pointer inputs is at least 44 by 44 CSS pixels except when:</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Equivalent:</a:t>
            </a:r>
            <a:r>
              <a:rPr lang="en-CA" sz="1800">
                <a:solidFill>
                  <a:srgbClr val="000000"/>
                </a:solidFill>
                <a:latin typeface="Arial"/>
                <a:ea typeface="Arial"/>
                <a:cs typeface="Arial"/>
                <a:sym typeface="Arial"/>
              </a:rPr>
              <a:t> The target is available through an equivalent link or control on the same page that is at least 44 by 44 CSS pixels;</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Inline:</a:t>
            </a:r>
            <a:r>
              <a:rPr lang="en-CA" sz="1800">
                <a:solidFill>
                  <a:srgbClr val="000000"/>
                </a:solidFill>
                <a:latin typeface="Arial"/>
                <a:ea typeface="Arial"/>
                <a:cs typeface="Arial"/>
                <a:sym typeface="Arial"/>
              </a:rPr>
              <a:t> The target is in a sentence or block of text;</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User Agent Control:</a:t>
            </a:r>
            <a:r>
              <a:rPr lang="en-CA" sz="1800">
                <a:solidFill>
                  <a:srgbClr val="000000"/>
                </a:solidFill>
                <a:latin typeface="Arial"/>
                <a:ea typeface="Arial"/>
                <a:cs typeface="Arial"/>
                <a:sym typeface="Arial"/>
              </a:rPr>
              <a:t> The size of the target is determined by the user agent and is not modified by the author;</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Essential:</a:t>
            </a:r>
            <a:r>
              <a:rPr lang="en-CA" sz="1800">
                <a:solidFill>
                  <a:srgbClr val="000000"/>
                </a:solidFill>
                <a:latin typeface="Arial"/>
                <a:ea typeface="Arial"/>
                <a:cs typeface="Arial"/>
                <a:sym typeface="Arial"/>
              </a:rPr>
              <a:t> A particular presentation of the target is essential to the information being conveyed.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2.5.6 Concurrent Input Mechanisms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Web content does not restrict use of input modalities available on a platform except where the restriction is essential, required to ensure the security of the content, or required to respect user settings.</a:t>
            </a:r>
            <a:endParaRPr/>
          </a:p>
        </p:txBody>
      </p:sp>
      <p:sp>
        <p:nvSpPr>
          <p:cNvPr id="508" name="Google Shape;508;p5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2.5  INPUT MODALITIES (5)</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3  Understandable</a:t>
            </a:r>
            <a:endParaRPr/>
          </a:p>
        </p:txBody>
      </p:sp>
      <p:sp>
        <p:nvSpPr>
          <p:cNvPr id="514" name="Google Shape;514;p5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15" name="Google Shape;515;p5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21" name="Google Shape;521;p5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id="522" name="Google Shape;522;p57"/>
          <p:cNvPicPr preferRelativeResize="0"/>
          <p:nvPr/>
        </p:nvPicPr>
        <p:blipFill rotWithShape="1">
          <a:blip r:embed="rId3">
            <a:alphaModFix/>
          </a:blip>
          <a:srcRect b="0" l="-149" r="25862" t="0"/>
          <a:stretch/>
        </p:blipFill>
        <p:spPr>
          <a:xfrm>
            <a:off x="5928982" y="4799555"/>
            <a:ext cx="2377440" cy="1466850"/>
          </a:xfrm>
          <a:prstGeom prst="rect">
            <a:avLst/>
          </a:prstGeom>
          <a:noFill/>
          <a:ln>
            <a:noFill/>
          </a:ln>
        </p:spPr>
      </p:pic>
      <p:pic>
        <p:nvPicPr>
          <p:cNvPr id="523" name="Google Shape;523;p57"/>
          <p:cNvPicPr preferRelativeResize="0"/>
          <p:nvPr/>
        </p:nvPicPr>
        <p:blipFill rotWithShape="1">
          <a:blip r:embed="rId4">
            <a:alphaModFix/>
          </a:blip>
          <a:srcRect b="0" l="0" r="0" t="0"/>
          <a:stretch/>
        </p:blipFill>
        <p:spPr>
          <a:xfrm>
            <a:off x="3554991" y="2521858"/>
            <a:ext cx="4762500" cy="361950"/>
          </a:xfrm>
          <a:prstGeom prst="rect">
            <a:avLst/>
          </a:prstGeom>
          <a:noFill/>
          <a:ln>
            <a:noFill/>
          </a:ln>
        </p:spPr>
      </p:pic>
      <p:sp>
        <p:nvSpPr>
          <p:cNvPr id="524" name="Google Shape;524;p57"/>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3.1.1 Language of Page (Level 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default human language of each Web page can be programmatically determined.</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3.1.2 Language of Parts (Level AA)	</a:t>
            </a:r>
            <a:r>
              <a:rPr lang="en-CA" sz="1800" u="sng">
                <a:solidFill>
                  <a:srgbClr val="000000"/>
                </a:solidFill>
                <a:latin typeface="Arial"/>
                <a:ea typeface="Arial"/>
                <a:cs typeface="Arial"/>
                <a:sym typeface="Arial"/>
                <a:hlinkClick r:id="rId6">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The human language of each passage or phrase in the content can be programmatically determined except for proper names, technical terms, words of indeterminate language, and words or phrases that have become part of the vernacular of the immediately surrounding text.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25" name="Google Shape;525;p5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31" name="Google Shape;531;p5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32" name="Google Shape;532;p5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3.1.3 Unusual Words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for identifying specific definitions of words or phrases used in an unusual or restricted way, including idioms and jargon.</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3.1.4 Abbreviations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for identifying the expanded form or meaning of abbreviations is available.</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3.1.5 Reading Level (Level AAA)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text requires reading ability more advanced than the lower secondary education level after removal of proper names and titles, supplemental content, or a version that does not require reading ability more advanced than the lower secondary education level, is available.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33" name="Google Shape;533;p5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39" name="Google Shape;539;p5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40" name="Google Shape;540;p5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3.1.6 Pronunciation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A mechanism is available for identifying specific pronunciation of words where meaning of the words, in context, is ambiguous without knowing the pronunciation.</a:t>
            </a:r>
            <a:endParaRPr/>
          </a:p>
        </p:txBody>
      </p:sp>
      <p:sp>
        <p:nvSpPr>
          <p:cNvPr id="541" name="Google Shape;541;p5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3.1  READABLE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84" name="Google Shape;84;p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descr="Down arrow" id="85" name="Google Shape;85;p6"/>
          <p:cNvPicPr preferRelativeResize="0"/>
          <p:nvPr/>
        </p:nvPicPr>
        <p:blipFill rotWithShape="1">
          <a:blip r:embed="rId3">
            <a:alphaModFix/>
          </a:blip>
          <a:srcRect b="0" l="0" r="0" t="0"/>
          <a:stretch/>
        </p:blipFill>
        <p:spPr>
          <a:xfrm rot="5400000">
            <a:off x="5549900" y="3795735"/>
            <a:ext cx="444500" cy="368300"/>
          </a:xfrm>
          <a:prstGeom prst="rect">
            <a:avLst/>
          </a:prstGeom>
          <a:noFill/>
          <a:ln>
            <a:noFill/>
          </a:ln>
        </p:spPr>
      </p:pic>
      <p:pic>
        <p:nvPicPr>
          <p:cNvPr descr="Down arrow" id="86" name="Google Shape;86;p6"/>
          <p:cNvPicPr preferRelativeResize="0"/>
          <p:nvPr/>
        </p:nvPicPr>
        <p:blipFill rotWithShape="1">
          <a:blip r:embed="rId3">
            <a:alphaModFix/>
          </a:blip>
          <a:srcRect b="0" l="0" r="0" t="0"/>
          <a:stretch/>
        </p:blipFill>
        <p:spPr>
          <a:xfrm rot="5400000">
            <a:off x="2362200" y="3750458"/>
            <a:ext cx="444500" cy="368300"/>
          </a:xfrm>
          <a:prstGeom prst="rect">
            <a:avLst/>
          </a:prstGeom>
          <a:noFill/>
          <a:ln>
            <a:noFill/>
          </a:ln>
        </p:spPr>
      </p:pic>
      <p:pic>
        <p:nvPicPr>
          <p:cNvPr descr="Down arrow" id="87" name="Google Shape;87;p6"/>
          <p:cNvPicPr preferRelativeResize="0"/>
          <p:nvPr/>
        </p:nvPicPr>
        <p:blipFill rotWithShape="1">
          <a:blip r:embed="rId4">
            <a:alphaModFix/>
          </a:blip>
          <a:srcRect b="0" l="0" r="0" t="0"/>
          <a:stretch/>
        </p:blipFill>
        <p:spPr>
          <a:xfrm rot="5400000">
            <a:off x="5530850" y="1877397"/>
            <a:ext cx="482600" cy="419100"/>
          </a:xfrm>
          <a:prstGeom prst="rect">
            <a:avLst/>
          </a:prstGeom>
          <a:noFill/>
          <a:ln>
            <a:noFill/>
          </a:ln>
        </p:spPr>
      </p:pic>
      <p:pic>
        <p:nvPicPr>
          <p:cNvPr descr="Down arrow" id="88" name="Google Shape;88;p6"/>
          <p:cNvPicPr preferRelativeResize="0"/>
          <p:nvPr/>
        </p:nvPicPr>
        <p:blipFill rotWithShape="1">
          <a:blip r:embed="rId4">
            <a:alphaModFix/>
          </a:blip>
          <a:srcRect b="0" l="0" r="0" t="0"/>
          <a:stretch/>
        </p:blipFill>
        <p:spPr>
          <a:xfrm rot="5400000">
            <a:off x="2343150" y="1877397"/>
            <a:ext cx="482600" cy="419100"/>
          </a:xfrm>
          <a:prstGeom prst="rect">
            <a:avLst/>
          </a:prstGeom>
          <a:noFill/>
          <a:ln>
            <a:noFill/>
          </a:ln>
        </p:spPr>
      </p:pic>
      <p:sp>
        <p:nvSpPr>
          <p:cNvPr id="89" name="Google Shape;89;p6"/>
          <p:cNvSpPr/>
          <p:nvPr/>
        </p:nvSpPr>
        <p:spPr>
          <a:xfrm>
            <a:off x="685800" y="1143000"/>
            <a:ext cx="7924800"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Principles</a:t>
            </a:r>
            <a:r>
              <a:rPr b="0" i="0" lang="en-CA" sz="1800" u="none" cap="none" strike="noStrike">
                <a:solidFill>
                  <a:schemeClr val="dk1"/>
                </a:solidFill>
                <a:latin typeface="Arial"/>
                <a:ea typeface="Arial"/>
                <a:cs typeface="Arial"/>
                <a:sym typeface="Arial"/>
              </a:rPr>
              <a:t> - At the top are </a:t>
            </a:r>
            <a:r>
              <a:rPr b="1" i="0" lang="en-CA" sz="1800" u="none" cap="none" strike="noStrike">
                <a:solidFill>
                  <a:schemeClr val="dk1"/>
                </a:solidFill>
                <a:latin typeface="Arial"/>
                <a:ea typeface="Arial"/>
                <a:cs typeface="Arial"/>
                <a:sym typeface="Arial"/>
              </a:rPr>
              <a:t>4 principles </a:t>
            </a:r>
            <a:r>
              <a:rPr b="0" i="0" lang="en-CA" sz="1800" u="none" cap="none" strike="noStrike">
                <a:solidFill>
                  <a:schemeClr val="dk1"/>
                </a:solidFill>
                <a:latin typeface="Arial"/>
                <a:ea typeface="Arial"/>
                <a:cs typeface="Arial"/>
                <a:sym typeface="Arial"/>
              </a:rPr>
              <a:t>that provide the foundation for Web accessibility: perceivable, operable, understandable, and robust.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Guidelines</a:t>
            </a:r>
            <a:r>
              <a:rPr b="0" i="0" lang="en-CA" sz="1800" u="none" cap="none" strike="noStrike">
                <a:solidFill>
                  <a:schemeClr val="dk1"/>
                </a:solidFill>
                <a:latin typeface="Arial"/>
                <a:ea typeface="Arial"/>
                <a:cs typeface="Arial"/>
                <a:sym typeface="Arial"/>
              </a:rPr>
              <a:t> - Under the principles are guidelines. The </a:t>
            </a:r>
            <a:r>
              <a:rPr b="1" i="0" lang="en-CA" sz="1800" u="none" cap="none" strike="noStrike">
                <a:solidFill>
                  <a:schemeClr val="dk1"/>
                </a:solidFill>
                <a:latin typeface="Arial"/>
                <a:ea typeface="Arial"/>
                <a:cs typeface="Arial"/>
                <a:sym typeface="Arial"/>
              </a:rPr>
              <a:t>12 guidelines </a:t>
            </a:r>
            <a:r>
              <a:rPr b="0" i="0" lang="en-CA" sz="1800" u="none" cap="none" strike="noStrike">
                <a:solidFill>
                  <a:schemeClr val="dk1"/>
                </a:solidFill>
                <a:latin typeface="Arial"/>
                <a:ea typeface="Arial"/>
                <a:cs typeface="Arial"/>
                <a:sym typeface="Arial"/>
              </a:rPr>
              <a:t>provide the basic goals that authors should work toward in order to make content more accessible to users with different disabilities. The guidelines are not testable, but provide the framework and overall objectives to help authors understand the success criteria and better implement the techniques.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dk1"/>
                </a:solidFill>
                <a:latin typeface="Arial"/>
                <a:ea typeface="Arial"/>
                <a:cs typeface="Arial"/>
                <a:sym typeface="Arial"/>
              </a:rPr>
              <a:t>Success Criteria - </a:t>
            </a:r>
            <a:r>
              <a:rPr b="0" i="0" lang="en-CA" sz="1800" u="none" cap="none" strike="noStrike">
                <a:solidFill>
                  <a:schemeClr val="dk1"/>
                </a:solidFill>
                <a:latin typeface="Arial"/>
                <a:ea typeface="Arial"/>
                <a:cs typeface="Arial"/>
                <a:sym typeface="Arial"/>
              </a:rPr>
              <a:t>For each guideline, testable success criteria are provided to allow WCAG 2.0 to be used where requirements and conformance testing are necessary such as in design specification, purchasing, regulation, and contractual agreements. In order to meet the needs of different groups and different situations, three levels of conformance are defined: A (lowest), AA, and AAA (highest). </a:t>
            </a:r>
            <a:endParaRPr b="0" i="0" sz="1400" u="none" cap="none" strike="noStrike">
              <a:solidFill>
                <a:srgbClr val="000000"/>
              </a:solidFill>
              <a:latin typeface="Arial"/>
              <a:ea typeface="Arial"/>
              <a:cs typeface="Arial"/>
              <a:sym typeface="Arial"/>
            </a:endParaRPr>
          </a:p>
        </p:txBody>
      </p:sp>
      <p:sp>
        <p:nvSpPr>
          <p:cNvPr id="90" name="Google Shape;90;p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LAYERS OF GUIDANCE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47" name="Google Shape;547;p6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48" name="Google Shape;548;p6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3.2.1 On Focus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When any user interface component receives focus, it does not initiate a change of context.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3.2.2 On Input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Changing the setting of any user interface component does not automatically cause a change of context unless the user has been advised of the behavior before using the component.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49" name="Google Shape;549;p6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55" name="Google Shape;555;p6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The upper left corner of two pages of a website. Page 1 shows a horizontal menu with one item selected and the submenu of that item showing below it, also horizontally. Page 2 has the same menu items, in the same order, but they are oriented vertically." id="556" name="Google Shape;556;p61"/>
          <p:cNvPicPr preferRelativeResize="0"/>
          <p:nvPr/>
        </p:nvPicPr>
        <p:blipFill rotWithShape="1">
          <a:blip r:embed="rId3">
            <a:alphaModFix/>
          </a:blip>
          <a:srcRect b="20629" l="0" r="0" t="1"/>
          <a:stretch/>
        </p:blipFill>
        <p:spPr>
          <a:xfrm>
            <a:off x="5951149" y="3359422"/>
            <a:ext cx="2286000" cy="1920240"/>
          </a:xfrm>
          <a:prstGeom prst="rect">
            <a:avLst/>
          </a:prstGeom>
          <a:noFill/>
          <a:ln>
            <a:noFill/>
          </a:ln>
        </p:spPr>
      </p:pic>
      <p:sp>
        <p:nvSpPr>
          <p:cNvPr id="557" name="Google Shape;557;p61"/>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3.2.3 Consistent Navigation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Navigational mechanisms that are repeated on multiple Web </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pages within a set of Web pages occur in the same relative</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order each time they are repeated, unless a change is initiated</a:t>
            </a:r>
            <a:br>
              <a:rPr lang="en-CA" sz="1800">
                <a:solidFill>
                  <a:srgbClr val="000000"/>
                </a:solidFill>
                <a:latin typeface="Arial"/>
                <a:ea typeface="Arial"/>
                <a:cs typeface="Arial"/>
                <a:sym typeface="Arial"/>
              </a:rPr>
            </a:br>
            <a:r>
              <a:rPr lang="en-CA" sz="1800">
                <a:solidFill>
                  <a:srgbClr val="000000"/>
                </a:solidFill>
                <a:latin typeface="Arial"/>
                <a:ea typeface="Arial"/>
                <a:cs typeface="Arial"/>
                <a:sym typeface="Arial"/>
              </a:rPr>
              <a:t>by the user.</a:t>
            </a:r>
            <a:endParaRPr sz="1800">
              <a:solidFill>
                <a:srgbClr val="000000"/>
              </a:solidFill>
              <a:latin typeface="Arial"/>
              <a:ea typeface="Arial"/>
              <a:cs typeface="Arial"/>
              <a:sym typeface="Aria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58" name="Google Shape;558;p6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64" name="Google Shape;564;p6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65" name="Google Shape;565;p62"/>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3.2.4 Consistent Identification (Level 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Components that have the same functionality within a set of Web pages are identified consistently.</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3.2.5 Change on Request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Changes of context are initiated only by user request or a mechanism is available to turn off such changes.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66" name="Google Shape;566;p62"/>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3.2  PREDICTABLE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72" name="Google Shape;572;p6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ialog showing an explanation of  errors for Username and Age. A box for Username and Age allows the user to correct the errors." id="573" name="Google Shape;573;p63"/>
          <p:cNvPicPr preferRelativeResize="0"/>
          <p:nvPr/>
        </p:nvPicPr>
        <p:blipFill rotWithShape="1">
          <a:blip r:embed="rId3">
            <a:alphaModFix/>
          </a:blip>
          <a:srcRect b="0" l="0" r="0" t="0"/>
          <a:stretch/>
        </p:blipFill>
        <p:spPr>
          <a:xfrm>
            <a:off x="6019050" y="2921761"/>
            <a:ext cx="2487689" cy="1420307"/>
          </a:xfrm>
          <a:prstGeom prst="rect">
            <a:avLst/>
          </a:prstGeom>
          <a:noFill/>
          <a:ln>
            <a:noFill/>
          </a:ln>
        </p:spPr>
      </p:pic>
      <p:sp>
        <p:nvSpPr>
          <p:cNvPr id="574" name="Google Shape;574;p63"/>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3.3.1 Error Identification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 input error is automatically detected, the item that is in error is identified and the error is described to the user in text.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75" name="Google Shape;575;p63"/>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81" name="Google Shape;581;p6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Date box has the text &quot;format: mm/dd/yyyy&quot; below it. Mouseover popup text is also shown at the bottom right, stating &quot;Enter today's date in the form mm/dd/yyyy&quot;." id="582" name="Google Shape;582;p64"/>
          <p:cNvPicPr preferRelativeResize="0"/>
          <p:nvPr/>
        </p:nvPicPr>
        <p:blipFill rotWithShape="1">
          <a:blip r:embed="rId3">
            <a:alphaModFix/>
          </a:blip>
          <a:srcRect b="0" l="0" r="0" t="0"/>
          <a:stretch/>
        </p:blipFill>
        <p:spPr>
          <a:xfrm>
            <a:off x="3606629" y="2403869"/>
            <a:ext cx="4748212" cy="619332"/>
          </a:xfrm>
          <a:prstGeom prst="rect">
            <a:avLst/>
          </a:prstGeom>
          <a:noFill/>
          <a:ln>
            <a:noFill/>
          </a:ln>
        </p:spPr>
      </p:pic>
      <p:sp>
        <p:nvSpPr>
          <p:cNvPr id="583" name="Google Shape;583;p64"/>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3.3.2 Labels or Instructions (Level 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Labels or instructions are provided when content requires user input.</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3.3.3 Error Suggestion (Level AA)	</a:t>
            </a:r>
            <a:r>
              <a:rPr lang="en-CA" sz="1800" u="sng">
                <a:solidFill>
                  <a:srgbClr val="000000"/>
                </a:solidFill>
                <a:latin typeface="Arial"/>
                <a:ea typeface="Arial"/>
                <a:cs typeface="Arial"/>
                <a:sym typeface="Arial"/>
                <a:hlinkClick r:id="rId5">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If an input error is automatically detected and suggestions for correction are known, then the suggestions are provided to the user, unless it would jeopardize the security or purpose of the content.</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84" name="Google Shape;584;p64"/>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90" name="Google Shape;590;p6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pic>
        <p:nvPicPr>
          <p:cNvPr descr="A &quot;Confirm Transaction&quot; dialog with the &quot;Confirm Order&quot; button indicated and a &quot;Back to Revise&quot; button to the left of it" id="591" name="Google Shape;591;p65"/>
          <p:cNvPicPr preferRelativeResize="0"/>
          <p:nvPr/>
        </p:nvPicPr>
        <p:blipFill rotWithShape="1">
          <a:blip r:embed="rId3">
            <a:alphaModFix/>
          </a:blip>
          <a:srcRect b="0" l="0" r="0" t="0"/>
          <a:stretch/>
        </p:blipFill>
        <p:spPr>
          <a:xfrm>
            <a:off x="6507527" y="4994447"/>
            <a:ext cx="1781175" cy="1266825"/>
          </a:xfrm>
          <a:prstGeom prst="rect">
            <a:avLst/>
          </a:prstGeom>
          <a:noFill/>
          <a:ln>
            <a:noFill/>
          </a:ln>
        </p:spPr>
      </p:pic>
      <p:sp>
        <p:nvSpPr>
          <p:cNvPr id="592" name="Google Shape;592;p65"/>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3.3.4 Error Prevention (Legal, Financial, Data)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br>
              <a:rPr lang="en-CA" sz="1800">
                <a:solidFill>
                  <a:srgbClr val="000000"/>
                </a:solidFill>
                <a:latin typeface="Arial"/>
                <a:ea typeface="Arial"/>
                <a:cs typeface="Arial"/>
                <a:sym typeface="Arial"/>
              </a:rPr>
            </a:br>
            <a:r>
              <a:rPr b="1" lang="en-CA" sz="1800">
                <a:solidFill>
                  <a:srgbClr val="000000"/>
                </a:solidFill>
                <a:latin typeface="Arial"/>
                <a:ea typeface="Arial"/>
                <a:cs typeface="Arial"/>
                <a:sym typeface="Arial"/>
              </a:rPr>
              <a:t>(Level AA)</a:t>
            </a:r>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Web pages that cause legal commitments or financial transactions for the user to occur, that modify or delete user-controllable data in data storage systems, or that submit user test responses,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Reversible:</a:t>
            </a:r>
            <a:r>
              <a:rPr lang="en-CA" sz="1800">
                <a:solidFill>
                  <a:srgbClr val="000000"/>
                </a:solidFill>
                <a:latin typeface="Arial"/>
                <a:ea typeface="Arial"/>
                <a:cs typeface="Arial"/>
                <a:sym typeface="Arial"/>
              </a:rPr>
              <a:t> Submissions are reversible.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Checked:</a:t>
            </a:r>
            <a:r>
              <a:rPr lang="en-CA" sz="1800">
                <a:solidFill>
                  <a:srgbClr val="000000"/>
                </a:solidFill>
                <a:latin typeface="Arial"/>
                <a:ea typeface="Arial"/>
                <a:cs typeface="Arial"/>
                <a:sym typeface="Arial"/>
              </a:rPr>
              <a:t> Data entered by the user is checked for input errors and the user is provided an opportunity to correct them.</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Confirmed:</a:t>
            </a:r>
            <a:r>
              <a:rPr lang="en-CA" sz="1800">
                <a:solidFill>
                  <a:srgbClr val="000000"/>
                </a:solidFill>
                <a:latin typeface="Arial"/>
                <a:ea typeface="Arial"/>
                <a:cs typeface="Arial"/>
                <a:sym typeface="Arial"/>
              </a:rPr>
              <a:t> A mechanism is available for reviewing, confirming, and correcting information before finalizing the submission.</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593" name="Google Shape;593;p65"/>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599" name="Google Shape;599;p6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00" name="Google Shape;600;p66"/>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3.3.5 Help (Level AAA)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Context-sensitive help is available.</a:t>
            </a:r>
            <a:endParaRPr/>
          </a:p>
          <a:p>
            <a:pPr indent="0" lvl="0" marL="0" rtl="0" algn="l">
              <a:lnSpc>
                <a:spcPct val="100000"/>
              </a:lnSpc>
              <a:spcBef>
                <a:spcPts val="360"/>
              </a:spcBef>
              <a:spcAft>
                <a:spcPts val="0"/>
              </a:spcAft>
              <a:buClr>
                <a:schemeClr val="dk1"/>
              </a:buClr>
              <a:buSzPts val="1800"/>
              <a:buNone/>
            </a:pPr>
            <a:r>
              <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3.3.6 Error Prevention (All) (Level AAA)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Web pages that require the user to submit information, at least one of the following is true: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Reversible:</a:t>
            </a:r>
            <a:r>
              <a:rPr lang="en-CA" sz="1800">
                <a:solidFill>
                  <a:srgbClr val="000000"/>
                </a:solidFill>
                <a:latin typeface="Arial"/>
                <a:ea typeface="Arial"/>
                <a:cs typeface="Arial"/>
                <a:sym typeface="Arial"/>
              </a:rPr>
              <a:t> Submissions are reversible.</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Checked:</a:t>
            </a:r>
            <a:r>
              <a:rPr lang="en-CA" sz="1800">
                <a:solidFill>
                  <a:srgbClr val="000000"/>
                </a:solidFill>
                <a:latin typeface="Arial"/>
                <a:ea typeface="Arial"/>
                <a:cs typeface="Arial"/>
                <a:sym typeface="Arial"/>
              </a:rPr>
              <a:t> Data entered by the user is checked for input errors and the user is provided an opportunity to correct them.</a:t>
            </a:r>
            <a:endParaRPr/>
          </a:p>
          <a:p>
            <a:pPr indent="-342900" lvl="0" marL="342900" rtl="0" algn="l">
              <a:lnSpc>
                <a:spcPct val="100000"/>
              </a:lnSpc>
              <a:spcBef>
                <a:spcPts val="360"/>
              </a:spcBef>
              <a:spcAft>
                <a:spcPts val="0"/>
              </a:spcAft>
              <a:buClr>
                <a:srgbClr val="000000"/>
              </a:buClr>
              <a:buSzPts val="1800"/>
              <a:buChar char="•"/>
            </a:pPr>
            <a:r>
              <a:rPr b="1" lang="en-CA" sz="1800">
                <a:solidFill>
                  <a:srgbClr val="000000"/>
                </a:solidFill>
                <a:latin typeface="Arial"/>
                <a:ea typeface="Arial"/>
                <a:cs typeface="Arial"/>
                <a:sym typeface="Arial"/>
              </a:rPr>
              <a:t>Confirmed:</a:t>
            </a:r>
            <a:r>
              <a:rPr lang="en-CA" sz="1800">
                <a:solidFill>
                  <a:srgbClr val="000000"/>
                </a:solidFill>
                <a:latin typeface="Arial"/>
                <a:ea typeface="Arial"/>
                <a:cs typeface="Arial"/>
                <a:sym typeface="Arial"/>
              </a:rPr>
              <a:t> A mechanism is available for reviewing, confirming, and correcting information before finalizing the submission.</a:t>
            </a:r>
            <a:endParaRPr/>
          </a:p>
        </p:txBody>
      </p:sp>
      <p:sp>
        <p:nvSpPr>
          <p:cNvPr id="601" name="Google Shape;601;p66"/>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3.3  INPUT ASSISTANCE (4)</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4294967295" type="title"/>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4  Robust</a:t>
            </a:r>
            <a:endParaRPr/>
          </a:p>
        </p:txBody>
      </p:sp>
      <p:sp>
        <p:nvSpPr>
          <p:cNvPr id="607" name="Google Shape;607;p6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08" name="Google Shape;608;p6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09" name="Google Shape;609;p67"/>
          <p:cNvSpPr txBox="1"/>
          <p:nvPr/>
        </p:nvSpPr>
        <p:spPr>
          <a:xfrm>
            <a:off x="609600" y="17526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15" name="Google Shape;615;p6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16" name="Google Shape;616;p68"/>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4.1.1 Parsing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elements have complete start and end tags, elements are nested according to their specifications, elements do not contain duplicate attributes, and any IDs are unique, except where the specifications allow these features.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Start and end tags that are missing a critical character in their formation, such as a closing angle bracket or a mismatched attribute value quotation mark are not complete.</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617" name="Google Shape;617;p6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4.1  COMPATIBLE (1)</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23" name="Google Shape;623;p6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24" name="Google Shape;624;p69"/>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SzPts val="1800"/>
              <a:buNone/>
            </a:pPr>
            <a:r>
              <a:rPr b="1" lang="en-CA" sz="1800">
                <a:solidFill>
                  <a:srgbClr val="000000"/>
                </a:solidFill>
                <a:latin typeface="Arial"/>
                <a:ea typeface="Arial"/>
                <a:cs typeface="Arial"/>
                <a:sym typeface="Arial"/>
              </a:rPr>
              <a:t>4.1.2 Name, Role, Value (Level A)	</a:t>
            </a:r>
            <a:r>
              <a:rPr lang="en-CA" sz="1800" u="sng">
                <a:solidFill>
                  <a:srgbClr val="000000"/>
                </a:solidFill>
                <a:latin typeface="Arial"/>
                <a:ea typeface="Arial"/>
                <a:cs typeface="Arial"/>
                <a:sym typeface="Arial"/>
                <a:hlinkClick r:id="rId3">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For all user interface components (including but not limited to: form elements, links and components generated by scripts), the name and role can be programmatically determined; states, properties, and values that can be set by the user can be programmatically set; and notification of changes to these items is available to user agents, including assistive technologies.</a:t>
            </a:r>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Note:</a:t>
            </a:r>
            <a:r>
              <a:rPr lang="en-CA" sz="1800">
                <a:solidFill>
                  <a:srgbClr val="000000"/>
                </a:solidFill>
                <a:latin typeface="Arial"/>
                <a:ea typeface="Arial"/>
                <a:cs typeface="Arial"/>
                <a:sym typeface="Arial"/>
              </a:rPr>
              <a:t> This success criterion is primarily for Web authors who develop or script their own user interface components. For example, standard HTML controls already meet this success criterion when used according to specification.</a:t>
            </a:r>
            <a:endParaRPr/>
          </a:p>
          <a:p>
            <a:pPr indent="0" lvl="0" marL="0" rtl="0" algn="l">
              <a:lnSpc>
                <a:spcPct val="100000"/>
              </a:lnSpc>
              <a:spcBef>
                <a:spcPts val="360"/>
              </a:spcBef>
              <a:spcAft>
                <a:spcPts val="0"/>
              </a:spcAft>
              <a:buClr>
                <a:schemeClr val="dk1"/>
              </a:buClr>
              <a:buSzPts val="1800"/>
              <a:buNone/>
            </a:pPr>
            <a:r>
              <a:t/>
            </a:r>
            <a:endParaRPr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b="1" lang="en-CA" sz="1800">
                <a:solidFill>
                  <a:srgbClr val="000000"/>
                </a:solidFill>
                <a:latin typeface="Arial"/>
                <a:ea typeface="Arial"/>
                <a:cs typeface="Arial"/>
                <a:sym typeface="Arial"/>
              </a:rPr>
              <a:t>4.1.3 Status Messages (Level AA)	</a:t>
            </a:r>
            <a:r>
              <a:rPr lang="en-CA" sz="1800" u="sng">
                <a:solidFill>
                  <a:srgbClr val="000000"/>
                </a:solidFill>
                <a:latin typeface="Arial"/>
                <a:ea typeface="Arial"/>
                <a:cs typeface="Arial"/>
                <a:sym typeface="Arial"/>
                <a:hlinkClick r:id="rId4">
                  <a:extLst>
                    <a:ext uri="{A12FA001-AC4F-418D-AE19-62706E023703}">
                      <ahyp:hlinkClr val="tx"/>
                    </a:ext>
                  </a:extLst>
                </a:hlinkClick>
              </a:rPr>
              <a:t>Understanding this Criterion</a:t>
            </a:r>
            <a:endParaRPr b="1" sz="1800">
              <a:solidFill>
                <a:srgbClr val="000000"/>
              </a:solidFill>
              <a:latin typeface="Arial"/>
              <a:ea typeface="Arial"/>
              <a:cs typeface="Arial"/>
              <a:sym typeface="Arial"/>
            </a:endParaRPr>
          </a:p>
          <a:p>
            <a:pPr indent="0" lvl="0" marL="0" rtl="0" algn="l">
              <a:lnSpc>
                <a:spcPct val="100000"/>
              </a:lnSpc>
              <a:spcBef>
                <a:spcPts val="360"/>
              </a:spcBef>
              <a:spcAft>
                <a:spcPts val="0"/>
              </a:spcAft>
              <a:buClr>
                <a:srgbClr val="000000"/>
              </a:buClr>
              <a:buSzPts val="1800"/>
              <a:buNone/>
            </a:pPr>
            <a:r>
              <a:rPr lang="en-CA" sz="1800">
                <a:solidFill>
                  <a:srgbClr val="000000"/>
                </a:solidFill>
                <a:latin typeface="Arial"/>
                <a:ea typeface="Arial"/>
                <a:cs typeface="Arial"/>
                <a:sym typeface="Arial"/>
              </a:rPr>
              <a:t>In content implemented using markup languages, status messages can be programmatically determined through role or properties such that they can be presented to the user by assistive technologies without receiving focus.</a:t>
            </a:r>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a:p>
            <a:pPr indent="0" lvl="0" marL="0" rtl="0" algn="l">
              <a:lnSpc>
                <a:spcPct val="100000"/>
              </a:lnSpc>
              <a:spcBef>
                <a:spcPts val="320"/>
              </a:spcBef>
              <a:spcAft>
                <a:spcPts val="0"/>
              </a:spcAft>
              <a:buClr>
                <a:schemeClr val="dk1"/>
              </a:buClr>
              <a:buSzPts val="1600"/>
              <a:buNone/>
            </a:pPr>
            <a:r>
              <a:t/>
            </a:r>
            <a:endParaRPr sz="1600">
              <a:solidFill>
                <a:srgbClr val="000000"/>
              </a:solidFill>
            </a:endParaRPr>
          </a:p>
        </p:txBody>
      </p:sp>
      <p:sp>
        <p:nvSpPr>
          <p:cNvPr id="625" name="Google Shape;625;p6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4.1  COMPATIBLE (2)</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97" name="Google Shape;97;p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descr="diagram of documents described in the text" id="98" name="Google Shape;98;p7"/>
          <p:cNvPicPr preferRelativeResize="0"/>
          <p:nvPr/>
        </p:nvPicPr>
        <p:blipFill rotWithShape="1">
          <a:blip r:embed="rId3">
            <a:alphaModFix/>
          </a:blip>
          <a:srcRect b="0" l="0" r="0" t="0"/>
          <a:stretch/>
        </p:blipFill>
        <p:spPr>
          <a:xfrm>
            <a:off x="228600" y="1250332"/>
            <a:ext cx="8686800" cy="4921868"/>
          </a:xfrm>
          <a:prstGeom prst="rect">
            <a:avLst/>
          </a:prstGeom>
          <a:noFill/>
          <a:ln>
            <a:noFill/>
          </a:ln>
        </p:spPr>
      </p:pic>
      <p:sp>
        <p:nvSpPr>
          <p:cNvPr id="99" name="Google Shape;99;p7"/>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THE WCAG 2.0 DOCUMENTS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31" name="Google Shape;631;p7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32" name="Google Shape;632;p70"/>
          <p:cNvSpPr txBox="1"/>
          <p:nvPr>
            <p:ph idx="1" type="body"/>
          </p:nvPr>
        </p:nvSpPr>
        <p:spPr>
          <a:xfrm>
            <a:off x="697117" y="1600200"/>
            <a:ext cx="7795033" cy="4724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rgbClr val="000000"/>
              </a:buClr>
              <a:buSzPct val="100000"/>
              <a:buNone/>
            </a:pPr>
            <a:r>
              <a:rPr b="1" lang="en-CA" sz="1900">
                <a:solidFill>
                  <a:srgbClr val="000000"/>
                </a:solidFill>
                <a:latin typeface="Arial"/>
                <a:ea typeface="Arial"/>
                <a:cs typeface="Arial"/>
                <a:sym typeface="Arial"/>
              </a:rPr>
              <a:t>Perceivable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1.1.1, 1.2.1, 1.2.2, 1.2.3, 1.3.1, 1.3.2, 1.3.3, 1.4.1, 1.4.2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1.2.4, 1.2.5, 1.3.4, 1.3.5, 1.4.3, 1.4.4, 1.4.5, 1.4.10, 1.4.11, 1.4.12, 1.4.13</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1.2.6, 1.2.7, 1.2.8, 1.2.9, 1.3.6, 1.4.6, 1.4.7, 1.4.8, 1.4.9</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Operable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2.1.1, 2.1.2, 2.1.4, 2.2.1, 2.2.2, 2.3.1, 2.4.1, 2.4.2, 2.4.3, 2.4.4, 2.5.1,</a:t>
            </a:r>
            <a:br>
              <a:rPr lang="en-CA" sz="1900">
                <a:solidFill>
                  <a:srgbClr val="000000"/>
                </a:solidFill>
                <a:latin typeface="Arial"/>
                <a:ea typeface="Arial"/>
                <a:cs typeface="Arial"/>
                <a:sym typeface="Arial"/>
              </a:rPr>
            </a:br>
            <a:r>
              <a:rPr lang="en-CA" sz="1900">
                <a:solidFill>
                  <a:srgbClr val="000000"/>
                </a:solidFill>
                <a:latin typeface="Arial"/>
                <a:ea typeface="Arial"/>
                <a:cs typeface="Arial"/>
                <a:sym typeface="Arial"/>
              </a:rPr>
              <a:t>	2.5.2, 2.5.3, 2.5.4</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2.4.5, 2.4.6, 2.4.7</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2.1.3, 2.2.3, 2.2.4, 2.2.5, 2.2.6, 2.3.2, 2.3.3, 2.4.8, 2.4.9, 2.4.10, 2.5.5,</a:t>
            </a:r>
            <a:br>
              <a:rPr lang="en-CA" sz="1900">
                <a:solidFill>
                  <a:srgbClr val="000000"/>
                </a:solidFill>
                <a:latin typeface="Arial"/>
                <a:ea typeface="Arial"/>
                <a:cs typeface="Arial"/>
                <a:sym typeface="Arial"/>
              </a:rPr>
            </a:br>
            <a:r>
              <a:rPr lang="en-CA" sz="1900">
                <a:solidFill>
                  <a:srgbClr val="000000"/>
                </a:solidFill>
                <a:latin typeface="Arial"/>
                <a:ea typeface="Arial"/>
                <a:cs typeface="Arial"/>
                <a:sym typeface="Arial"/>
              </a:rPr>
              <a:t>	2.5.6</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Understandable</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3.1.1, 3.2.1, 3.2.2, 3.3.1, 3.3.2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3.1.2, 3.2.3, 3.2.4, 3.3.3, 3.3.4</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AAA	3.1.3, 3.1.4, 3.1.5, 3.1.6, 3.2.5, 3.3.5, 3.3.6</a:t>
            </a:r>
            <a:endParaRPr/>
          </a:p>
          <a:p>
            <a:pPr indent="0" lvl="0" marL="0" rtl="0" algn="l">
              <a:lnSpc>
                <a:spcPct val="100000"/>
              </a:lnSpc>
              <a:spcBef>
                <a:spcPts val="323"/>
              </a:spcBef>
              <a:spcAft>
                <a:spcPts val="0"/>
              </a:spcAft>
              <a:buClr>
                <a:srgbClr val="000000"/>
              </a:buClr>
              <a:buSzPct val="100000"/>
              <a:buNone/>
            </a:pPr>
            <a:r>
              <a:rPr b="1" lang="en-CA" sz="1900">
                <a:solidFill>
                  <a:srgbClr val="000000"/>
                </a:solidFill>
                <a:latin typeface="Arial"/>
                <a:ea typeface="Arial"/>
                <a:cs typeface="Arial"/>
                <a:sym typeface="Arial"/>
              </a:rPr>
              <a:t>Robust</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	4.1.1, 4.1.2</a:t>
            </a:r>
            <a:endParaRPr/>
          </a:p>
          <a:p>
            <a:pPr indent="0" lvl="0" marL="0" rtl="0" algn="l">
              <a:lnSpc>
                <a:spcPct val="100000"/>
              </a:lnSpc>
              <a:spcBef>
                <a:spcPts val="323"/>
              </a:spcBef>
              <a:spcAft>
                <a:spcPts val="0"/>
              </a:spcAft>
              <a:buClr>
                <a:srgbClr val="000000"/>
              </a:buClr>
              <a:buSzPct val="100000"/>
              <a:buNone/>
            </a:pPr>
            <a:r>
              <a:rPr lang="en-CA" sz="1900">
                <a:solidFill>
                  <a:srgbClr val="000000"/>
                </a:solidFill>
                <a:latin typeface="Arial"/>
                <a:ea typeface="Arial"/>
                <a:cs typeface="Arial"/>
                <a:sym typeface="Arial"/>
              </a:rPr>
              <a:t>AA	4.1.3</a:t>
            </a:r>
            <a:endParaRPr/>
          </a:p>
          <a:p>
            <a:pPr indent="0" lvl="0" marL="0" rtl="0" algn="l">
              <a:lnSpc>
                <a:spcPct val="100000"/>
              </a:lnSpc>
              <a:spcBef>
                <a:spcPts val="272"/>
              </a:spcBef>
              <a:spcAft>
                <a:spcPts val="0"/>
              </a:spcAft>
              <a:buClr>
                <a:schemeClr val="dk1"/>
              </a:buClr>
              <a:buSzPct val="100000"/>
              <a:buNone/>
            </a:pPr>
            <a:r>
              <a:t/>
            </a:r>
            <a:endParaRPr sz="1600">
              <a:solidFill>
                <a:srgbClr val="000000"/>
              </a:solidFill>
            </a:endParaRPr>
          </a:p>
        </p:txBody>
      </p:sp>
      <p:sp>
        <p:nvSpPr>
          <p:cNvPr id="633" name="Google Shape;633;p70"/>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CA" sz="2400" u="none" cap="none" strike="noStrike">
                <a:solidFill>
                  <a:srgbClr val="000000"/>
                </a:solidFill>
                <a:latin typeface="Arial"/>
                <a:ea typeface="Arial"/>
                <a:cs typeface="Arial"/>
                <a:sym typeface="Arial"/>
              </a:rPr>
              <a:t>SUCCESS CRITERIA SUMMARY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40" name="Google Shape;640;p7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641" name="Google Shape;641;p71"/>
          <p:cNvSpPr txBox="1"/>
          <p:nvPr/>
        </p:nvSpPr>
        <p:spPr>
          <a:xfrm>
            <a:off x="6791325" y="1298311"/>
            <a:ext cx="22958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sng" cap="none" strike="noStrike">
                <a:solidFill>
                  <a:schemeClr val="dk1"/>
                </a:solidFill>
                <a:latin typeface="Arial"/>
                <a:ea typeface="Arial"/>
                <a:cs typeface="Arial"/>
                <a:sym typeface="Arial"/>
                <a:hlinkClick r:id="rId3">
                  <a:extLst>
                    <a:ext uri="{A12FA001-AC4F-418D-AE19-62706E023703}">
                      <ahyp:hlinkClr val="tx"/>
                    </a:ext>
                  </a:extLst>
                </a:hlinkClick>
              </a:rPr>
              <a:t>Quick Reference Link</a:t>
            </a:r>
            <a:endParaRPr b="0" i="0" sz="1800" u="none" cap="none" strike="noStrike">
              <a:solidFill>
                <a:schemeClr val="dk1"/>
              </a:solidFill>
              <a:latin typeface="Arial"/>
              <a:ea typeface="Arial"/>
              <a:cs typeface="Arial"/>
              <a:sym typeface="Arial"/>
            </a:endParaRPr>
          </a:p>
        </p:txBody>
      </p:sp>
      <p:pic>
        <p:nvPicPr>
          <p:cNvPr descr="diagram of documents described in the text" id="642" name="Google Shape;642;p71"/>
          <p:cNvPicPr preferRelativeResize="0"/>
          <p:nvPr/>
        </p:nvPicPr>
        <p:blipFill rotWithShape="1">
          <a:blip r:embed="rId4">
            <a:alphaModFix/>
          </a:blip>
          <a:srcRect b="0" l="0" r="0" t="0"/>
          <a:stretch/>
        </p:blipFill>
        <p:spPr>
          <a:xfrm>
            <a:off x="228600" y="1250332"/>
            <a:ext cx="8686800" cy="4921868"/>
          </a:xfrm>
          <a:prstGeom prst="rect">
            <a:avLst/>
          </a:prstGeom>
          <a:noFill/>
          <a:ln>
            <a:noFill/>
          </a:ln>
        </p:spPr>
      </p:pic>
      <p:sp>
        <p:nvSpPr>
          <p:cNvPr id="643" name="Google Shape;643;p71"/>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THE WCAG 2.0 DOCUMENTS - REVIEW</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2"/>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D1B10"/>
              </a:buClr>
              <a:buSzPts val="1200"/>
              <a:buFont typeface="Arial"/>
              <a:buNone/>
            </a:pPr>
            <a:r>
              <a:rPr b="0" i="0" lang="en-CA" sz="1200" u="none" cap="none" strike="noStrike">
                <a:solidFill>
                  <a:srgbClr val="1D1B10"/>
                </a:solidFill>
                <a:latin typeface="Arial"/>
                <a:ea typeface="Arial"/>
                <a:cs typeface="Arial"/>
                <a:sym typeface="Arial"/>
              </a:rPr>
              <a:t>2021-07-12</a:t>
            </a:r>
            <a:endParaRPr b="0" i="0" sz="1200" u="none" cap="none" strike="noStrike">
              <a:solidFill>
                <a:srgbClr val="1D1B10"/>
              </a:solidFill>
              <a:latin typeface="Arial"/>
              <a:ea typeface="Arial"/>
              <a:cs typeface="Arial"/>
              <a:sym typeface="Arial"/>
            </a:endParaRPr>
          </a:p>
        </p:txBody>
      </p:sp>
      <p:sp>
        <p:nvSpPr>
          <p:cNvPr id="649" name="Google Shape;649;p7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CA"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650" name="Google Shape;650;p72"/>
          <p:cNvSpPr txBox="1"/>
          <p:nvPr/>
        </p:nvSpPr>
        <p:spPr>
          <a:xfrm>
            <a:off x="609600" y="1752600"/>
            <a:ext cx="8229600" cy="4525963"/>
          </a:xfrm>
          <a:prstGeom prst="rect">
            <a:avLst/>
          </a:prstGeom>
          <a:noFill/>
          <a:ln>
            <a:noFill/>
          </a:ln>
        </p:spPr>
        <p:txBody>
          <a:bodyPr anchorCtr="0" anchor="t" bIns="45700" lIns="91425" spcFirstLastPara="1" rIns="91425" wrap="square" tIns="45700">
            <a:norm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4000"/>
              <a:buFont typeface="Arial"/>
              <a:buNone/>
            </a:pPr>
            <a:r>
              <a:rPr b="1" i="0" lang="en-CA" sz="4000" u="none" cap="none" strike="noStrike">
                <a:solidFill>
                  <a:schemeClr val="dk1"/>
                </a:solidFill>
                <a:latin typeface="Arial"/>
                <a:ea typeface="Arial"/>
                <a:cs typeface="Arial"/>
                <a:sym typeface="Arial"/>
              </a:rPr>
              <a:t>Test Results - Issues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CON-01-SR  </a:t>
            </a:r>
            <a:endParaRPr/>
          </a:p>
        </p:txBody>
      </p:sp>
      <p:sp>
        <p:nvSpPr>
          <p:cNvPr id="656" name="Google Shape;656;p73"/>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Page does not have a main landmark.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A main landmark should contain the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main content of the page. </a:t>
            </a:r>
            <a:endParaRPr/>
          </a:p>
        </p:txBody>
      </p:sp>
      <p:sp>
        <p:nvSpPr>
          <p:cNvPr id="657" name="Google Shape;657;p7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58" name="Google Shape;658;p7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59" name="Google Shape;659;p73"/>
          <p:cNvPicPr preferRelativeResize="0"/>
          <p:nvPr/>
        </p:nvPicPr>
        <p:blipFill rotWithShape="1">
          <a:blip r:embed="rId3">
            <a:alphaModFix/>
          </a:blip>
          <a:srcRect b="0" l="0" r="0" t="0"/>
          <a:stretch/>
        </p:blipFill>
        <p:spPr>
          <a:xfrm>
            <a:off x="5464175" y="1435101"/>
            <a:ext cx="2925104" cy="503845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CON-02-SR</a:t>
            </a:r>
            <a:endParaRPr/>
          </a:p>
        </p:txBody>
      </p:sp>
      <p:sp>
        <p:nvSpPr>
          <p:cNvPr id="665" name="Google Shape;665;p74"/>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List (grouping) of the accordion headers is not identified correctly. Visually the accordion headers is presented as a grouping of alike items (in this case visually it is a group of 9 items, but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2 groups of 7 and 2 items each </a:t>
            </a:r>
            <a:endParaRPr sz="1800">
              <a:latin typeface="Arial"/>
              <a:ea typeface="Arial"/>
              <a:cs typeface="Arial"/>
              <a:sym typeface="Arial"/>
            </a:endParaRPr>
          </a:p>
          <a:p>
            <a:pPr indent="0" lvl="0" marL="342900" rtl="0" algn="l">
              <a:lnSpc>
                <a:spcPct val="100000"/>
              </a:lnSpc>
              <a:spcBef>
                <a:spcPts val="0"/>
              </a:spcBef>
              <a:spcAft>
                <a:spcPts val="0"/>
              </a:spcAft>
              <a:buSzPts val="1800"/>
              <a:buNone/>
            </a:pPr>
            <a:r>
              <a:rPr lang="en-CA" sz="1800">
                <a:latin typeface="Arial"/>
                <a:ea typeface="Arial"/>
                <a:cs typeface="Arial"/>
                <a:sym typeface="Arial"/>
              </a:rPr>
              <a:t>programmatically).</a:t>
            </a:r>
            <a:endParaRPr/>
          </a:p>
        </p:txBody>
      </p:sp>
      <p:sp>
        <p:nvSpPr>
          <p:cNvPr id="666" name="Google Shape;666;p7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67" name="Google Shape;667;p7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68" name="Google Shape;668;p74"/>
          <p:cNvPicPr preferRelativeResize="0"/>
          <p:nvPr/>
        </p:nvPicPr>
        <p:blipFill rotWithShape="1">
          <a:blip r:embed="rId3">
            <a:alphaModFix/>
          </a:blip>
          <a:srcRect b="0" l="0" r="0" t="0"/>
          <a:stretch/>
        </p:blipFill>
        <p:spPr>
          <a:xfrm>
            <a:off x="4495975" y="2166550"/>
            <a:ext cx="4288399" cy="44025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CON-03-SR</a:t>
            </a:r>
            <a:endParaRPr/>
          </a:p>
        </p:txBody>
      </p:sp>
      <p:sp>
        <p:nvSpPr>
          <p:cNvPr id="674" name="Google Shape;674;p75"/>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Arial"/>
              <a:buChar char="●"/>
            </a:pPr>
            <a:r>
              <a:rPr lang="en-CA" sz="1800">
                <a:latin typeface="Arial"/>
                <a:ea typeface="Arial"/>
                <a:cs typeface="Arial"/>
                <a:sym typeface="Arial"/>
              </a:rPr>
              <a:t>Main heading announced as a joint word to screen readers.</a:t>
            </a:r>
            <a:endParaRPr/>
          </a:p>
          <a:p>
            <a:pPr indent="-342900" lvl="1" marL="914400" rtl="0" algn="l">
              <a:lnSpc>
                <a:spcPct val="100000"/>
              </a:lnSpc>
              <a:spcBef>
                <a:spcPts val="0"/>
              </a:spcBef>
              <a:spcAft>
                <a:spcPts val="0"/>
              </a:spcAft>
              <a:buSzPts val="1800"/>
              <a:buFont typeface="Arial"/>
              <a:buChar char="○"/>
            </a:pPr>
            <a:r>
              <a:rPr lang="en-CA" sz="1800">
                <a:latin typeface="Arial"/>
                <a:ea typeface="Arial"/>
                <a:cs typeface="Arial"/>
                <a:sym typeface="Arial"/>
              </a:rPr>
              <a:t>In the pages where the main heading contains more than one word, the screen reader announcement happens as a joint word.</a:t>
            </a:r>
            <a:endParaRPr/>
          </a:p>
        </p:txBody>
      </p:sp>
      <p:sp>
        <p:nvSpPr>
          <p:cNvPr id="675" name="Google Shape;675;p75"/>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76" name="Google Shape;676;p7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77" name="Google Shape;677;p75"/>
          <p:cNvPicPr preferRelativeResize="0"/>
          <p:nvPr/>
        </p:nvPicPr>
        <p:blipFill rotWithShape="1">
          <a:blip r:embed="rId3">
            <a:alphaModFix/>
          </a:blip>
          <a:srcRect b="0" l="0" r="0" t="0"/>
          <a:stretch/>
        </p:blipFill>
        <p:spPr>
          <a:xfrm>
            <a:off x="320913" y="3224437"/>
            <a:ext cx="8502173" cy="2736637"/>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CON-04-SR </a:t>
            </a:r>
            <a:endParaRPr/>
          </a:p>
        </p:txBody>
      </p:sp>
      <p:sp>
        <p:nvSpPr>
          <p:cNvPr id="683" name="Google Shape;683;p76"/>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Correct role of the accordion headers is not communicated to the assistive technology. Accordion headers are exposed as tabs in the code, accordions and tabs have different keyboard behaviour causing an issue for all the assistive technology users.</a:t>
            </a:r>
            <a:endParaRPr/>
          </a:p>
        </p:txBody>
      </p:sp>
      <p:sp>
        <p:nvSpPr>
          <p:cNvPr id="684" name="Google Shape;684;p76"/>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85" name="Google Shape;685;p76"/>
          <p:cNvSpPr txBox="1"/>
          <p:nvPr>
            <p:ph idx="12" type="sldNum"/>
          </p:nvPr>
        </p:nvSpPr>
        <p:spPr>
          <a:xfrm>
            <a:off x="8686800" y="62757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686" name="Google Shape;686;p76"/>
          <p:cNvPicPr preferRelativeResize="0"/>
          <p:nvPr/>
        </p:nvPicPr>
        <p:blipFill rotWithShape="1">
          <a:blip r:embed="rId3">
            <a:alphaModFix/>
          </a:blip>
          <a:srcRect b="0" l="0" r="0" t="0"/>
          <a:stretch/>
        </p:blipFill>
        <p:spPr>
          <a:xfrm>
            <a:off x="1305587" y="2819525"/>
            <a:ext cx="6532824" cy="367472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CON-05-SR</a:t>
            </a:r>
            <a:endParaRPr/>
          </a:p>
        </p:txBody>
      </p:sp>
      <p:sp>
        <p:nvSpPr>
          <p:cNvPr id="692" name="Google Shape;692;p77"/>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CA"/>
              <a:t> </a:t>
            </a:r>
            <a:r>
              <a:rPr lang="en-CA" sz="1800">
                <a:latin typeface="Arial"/>
                <a:ea typeface="Arial"/>
                <a:cs typeface="Arial"/>
                <a:sym typeface="Arial"/>
              </a:rPr>
              <a:t>Programmatic state of the accordion headers do not change. When a user expands an accordion with one already expanded, the first one collapses visually but the programmatic state remains expanded thus communicating incorrect info to the screen readers.</a:t>
            </a:r>
            <a:endParaRPr/>
          </a:p>
        </p:txBody>
      </p:sp>
      <p:sp>
        <p:nvSpPr>
          <p:cNvPr id="693" name="Google Shape;693;p77"/>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694" name="Google Shape;694;p7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695" name="Google Shape;695;p77"/>
          <p:cNvPicPr preferRelativeResize="0"/>
          <p:nvPr/>
        </p:nvPicPr>
        <p:blipFill rotWithShape="1">
          <a:blip r:embed="rId3">
            <a:alphaModFix/>
          </a:blip>
          <a:srcRect b="0" l="0" r="0" t="0"/>
          <a:stretch/>
        </p:blipFill>
        <p:spPr>
          <a:xfrm>
            <a:off x="1516775" y="2997325"/>
            <a:ext cx="6110448" cy="343715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SNN-01-SR </a:t>
            </a:r>
            <a:endParaRPr/>
          </a:p>
        </p:txBody>
      </p:sp>
      <p:sp>
        <p:nvSpPr>
          <p:cNvPr id="701" name="Google Shape;701;p78"/>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Text qualifying to be a heading not identified as a heading. The visually larger text in the Side Navigation which represents a logical relationship with the items below (‘Stay’ link in this case) qualifies to be identified as a heading, so that the same relationship can be established programmatically.</a:t>
            </a:r>
            <a:endParaRPr/>
          </a:p>
        </p:txBody>
      </p:sp>
      <p:sp>
        <p:nvSpPr>
          <p:cNvPr id="702" name="Google Shape;702;p7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latin typeface="Arial"/>
                <a:ea typeface="Arial"/>
                <a:cs typeface="Arial"/>
                <a:sym typeface="Arial"/>
              </a:rPr>
              <a:t>2021-07-12</a:t>
            </a:r>
            <a:endParaRPr>
              <a:latin typeface="Arial"/>
              <a:ea typeface="Arial"/>
              <a:cs typeface="Arial"/>
              <a:sym typeface="Arial"/>
            </a:endParaRPr>
          </a:p>
        </p:txBody>
      </p:sp>
      <p:sp>
        <p:nvSpPr>
          <p:cNvPr id="703" name="Google Shape;703;p78"/>
          <p:cNvSpPr txBox="1"/>
          <p:nvPr>
            <p:ph idx="12" type="sldNum"/>
          </p:nvPr>
        </p:nvSpPr>
        <p:spPr>
          <a:xfrm>
            <a:off x="8686800" y="63083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latin typeface="Arial"/>
                <a:ea typeface="Arial"/>
                <a:cs typeface="Arial"/>
                <a:sym typeface="Arial"/>
              </a:rPr>
              <a:t>‹#›</a:t>
            </a:fld>
            <a:endParaRPr>
              <a:latin typeface="Arial"/>
              <a:ea typeface="Arial"/>
              <a:cs typeface="Arial"/>
              <a:sym typeface="Arial"/>
            </a:endParaRPr>
          </a:p>
        </p:txBody>
      </p:sp>
      <p:pic>
        <p:nvPicPr>
          <p:cNvPr id="704" name="Google Shape;704;p78"/>
          <p:cNvPicPr preferRelativeResize="0"/>
          <p:nvPr/>
        </p:nvPicPr>
        <p:blipFill rotWithShape="1">
          <a:blip r:embed="rId3">
            <a:alphaModFix/>
          </a:blip>
          <a:srcRect b="0" l="0" r="0" t="0"/>
          <a:stretch/>
        </p:blipFill>
        <p:spPr>
          <a:xfrm>
            <a:off x="1238025" y="2720622"/>
            <a:ext cx="6667949" cy="375072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SNN-02-SR </a:t>
            </a:r>
            <a:endParaRPr/>
          </a:p>
        </p:txBody>
      </p:sp>
      <p:sp>
        <p:nvSpPr>
          <p:cNvPr id="710" name="Google Shape;710;p79"/>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Visual list is not identified semantically.</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small sized items in the side navigation form a logical list, this relationship is not identified programmatically. </a:t>
            </a:r>
            <a:endParaRPr/>
          </a:p>
        </p:txBody>
      </p:sp>
      <p:sp>
        <p:nvSpPr>
          <p:cNvPr id="711" name="Google Shape;711;p7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12" name="Google Shape;712;p7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13" name="Google Shape;713;p79"/>
          <p:cNvPicPr preferRelativeResize="0"/>
          <p:nvPr/>
        </p:nvPicPr>
        <p:blipFill rotWithShape="1">
          <a:blip r:embed="rId3">
            <a:alphaModFix/>
          </a:blip>
          <a:srcRect b="0" l="0" r="0" t="0"/>
          <a:stretch/>
        </p:blipFill>
        <p:spPr>
          <a:xfrm>
            <a:off x="1115037" y="2529050"/>
            <a:ext cx="6913925" cy="3889099"/>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06" name="Google Shape;106;p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07" name="Google Shape;107;p8"/>
          <p:cNvSpPr txBox="1"/>
          <p:nvPr>
            <p:ph idx="1" type="subTitle"/>
          </p:nvPr>
        </p:nvSpPr>
        <p:spPr>
          <a:xfrm>
            <a:off x="685800" y="1295400"/>
            <a:ext cx="7848600" cy="48006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2743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THE PRINCIPLES </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Perceivable</a:t>
            </a:r>
            <a:r>
              <a:rPr lang="en-CA" sz="1800">
                <a:solidFill>
                  <a:schemeClr val="dk1"/>
                </a:solidFill>
                <a:latin typeface="Arial"/>
                <a:ea typeface="Arial"/>
                <a:cs typeface="Arial"/>
                <a:sym typeface="Arial"/>
              </a:rPr>
              <a:t> - Information and user interface must be presented to users in ways they can perceive.</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Operable</a:t>
            </a:r>
            <a:r>
              <a:rPr lang="en-CA" sz="1800">
                <a:solidFill>
                  <a:schemeClr val="dk1"/>
                </a:solidFill>
                <a:latin typeface="Arial"/>
                <a:ea typeface="Arial"/>
                <a:cs typeface="Arial"/>
                <a:sym typeface="Arial"/>
              </a:rPr>
              <a:t> - Users must be able to use the interface. It cannot require interaction that a user cannot perform.</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Understandable</a:t>
            </a:r>
            <a:r>
              <a:rPr lang="en-CA" sz="1800">
                <a:solidFill>
                  <a:schemeClr val="dk1"/>
                </a:solidFill>
                <a:latin typeface="Arial"/>
                <a:ea typeface="Arial"/>
                <a:cs typeface="Arial"/>
                <a:sym typeface="Arial"/>
              </a:rPr>
              <a:t> - Users must be able to understand the information as well as how to use the interface.</a:t>
            </a:r>
            <a:endParaRPr/>
          </a:p>
          <a:p>
            <a:pPr indent="-342900" lvl="0" marL="342900" rtl="0" algn="l">
              <a:lnSpc>
                <a:spcPct val="100000"/>
              </a:lnSpc>
              <a:spcBef>
                <a:spcPts val="156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Robust</a:t>
            </a:r>
            <a:r>
              <a:rPr lang="en-CA" sz="1800">
                <a:solidFill>
                  <a:schemeClr val="dk1"/>
                </a:solidFill>
                <a:latin typeface="Arial"/>
                <a:ea typeface="Arial"/>
                <a:cs typeface="Arial"/>
                <a:sym typeface="Arial"/>
              </a:rPr>
              <a:t> – Users must be able to access the content as technologies advance. In other words, as technologies and user agents evolve, the content should remain accessible.</a:t>
            </a:r>
            <a:endParaRPr/>
          </a:p>
        </p:txBody>
      </p:sp>
      <p:sp>
        <p:nvSpPr>
          <p:cNvPr id="108" name="Google Shape;108;p8"/>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(1)</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CON-03-SR </a:t>
            </a:r>
            <a:endParaRPr/>
          </a:p>
        </p:txBody>
      </p:sp>
      <p:sp>
        <p:nvSpPr>
          <p:cNvPr id="719" name="Google Shape;719;p80"/>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The Side Navigation region is not contained by a landmark currently. It should be in a navigation landmark.</a:t>
            </a:r>
            <a:endParaRPr/>
          </a:p>
        </p:txBody>
      </p:sp>
      <p:sp>
        <p:nvSpPr>
          <p:cNvPr id="720" name="Google Shape;720;p80"/>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21" name="Google Shape;721;p80"/>
          <p:cNvSpPr txBox="1"/>
          <p:nvPr>
            <p:ph idx="12" type="sldNum"/>
          </p:nvPr>
        </p:nvSpPr>
        <p:spPr>
          <a:xfrm>
            <a:off x="8686800" y="629202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722" name="Google Shape;722;p80"/>
          <p:cNvPicPr preferRelativeResize="0"/>
          <p:nvPr/>
        </p:nvPicPr>
        <p:blipFill rotWithShape="1">
          <a:blip r:embed="rId3">
            <a:alphaModFix/>
          </a:blip>
          <a:srcRect b="0" l="0" r="0" t="0"/>
          <a:stretch/>
        </p:blipFill>
        <p:spPr>
          <a:xfrm>
            <a:off x="3867675" y="1912775"/>
            <a:ext cx="4505403" cy="465630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SNN-04-KN</a:t>
            </a:r>
            <a:endParaRPr/>
          </a:p>
        </p:txBody>
      </p:sp>
      <p:sp>
        <p:nvSpPr>
          <p:cNvPr id="728" name="Google Shape;728;p81"/>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Skip link is not present at a meaningful position. Upon zoom the skip link appears after the side navigation link.</a:t>
            </a:r>
            <a:endParaRPr/>
          </a:p>
        </p:txBody>
      </p:sp>
      <p:sp>
        <p:nvSpPr>
          <p:cNvPr id="729" name="Google Shape;729;p81"/>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30" name="Google Shape;730;p8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31" name="Google Shape;731;p81"/>
          <p:cNvPicPr preferRelativeResize="0"/>
          <p:nvPr/>
        </p:nvPicPr>
        <p:blipFill rotWithShape="1">
          <a:blip r:embed="rId3">
            <a:alphaModFix/>
          </a:blip>
          <a:srcRect b="0" l="0" r="0" t="0"/>
          <a:stretch/>
        </p:blipFill>
        <p:spPr>
          <a:xfrm>
            <a:off x="763625" y="2203200"/>
            <a:ext cx="7616731" cy="42844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 Issue: SNN-05-SR</a:t>
            </a:r>
            <a:endParaRPr/>
          </a:p>
        </p:txBody>
      </p:sp>
      <p:sp>
        <p:nvSpPr>
          <p:cNvPr id="737" name="Google Shape;737;p82"/>
          <p:cNvSpPr txBox="1"/>
          <p:nvPr>
            <p:ph idx="1" type="body"/>
          </p:nvPr>
        </p:nvSpPr>
        <p:spPr>
          <a:xfrm>
            <a:off x="457200" y="14351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 Programmatic state of the side navigation link (which appears on zoom) is not communicated to the assistive technologies.</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Visually the expandable/collapsible functionality is present using ‘+’/’-’ symbols but the same information is not available programmatically.</a:t>
            </a:r>
            <a:endParaRPr/>
          </a:p>
        </p:txBody>
      </p:sp>
      <p:sp>
        <p:nvSpPr>
          <p:cNvPr id="738" name="Google Shape;738;p82"/>
          <p:cNvSpPr txBox="1"/>
          <p:nvPr>
            <p:ph idx="10" type="dt"/>
          </p:nvPr>
        </p:nvSpPr>
        <p:spPr>
          <a:xfrm>
            <a:off x="0" y="6569075"/>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39" name="Google Shape;739;p82"/>
          <p:cNvSpPr txBox="1"/>
          <p:nvPr>
            <p:ph idx="12" type="sldNum"/>
          </p:nvPr>
        </p:nvSpPr>
        <p:spPr>
          <a:xfrm>
            <a:off x="6985000" y="63246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40" name="Google Shape;740;p82"/>
          <p:cNvPicPr preferRelativeResize="0"/>
          <p:nvPr/>
        </p:nvPicPr>
        <p:blipFill rotWithShape="1">
          <a:blip r:embed="rId3">
            <a:alphaModFix/>
          </a:blip>
          <a:srcRect b="0" l="0" r="0" t="0"/>
          <a:stretch/>
        </p:blipFill>
        <p:spPr>
          <a:xfrm>
            <a:off x="1286887" y="2785550"/>
            <a:ext cx="6570226" cy="3695749"/>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Arial"/>
              <a:buNone/>
            </a:pPr>
            <a:r>
              <a:rPr lang="en-CA" sz="2400">
                <a:latin typeface="Arial"/>
                <a:ea typeface="Arial"/>
                <a:cs typeface="Arial"/>
                <a:sym typeface="Arial"/>
              </a:rPr>
              <a:t>Issue: SNN-06-SR </a:t>
            </a:r>
            <a:endParaRPr/>
          </a:p>
        </p:txBody>
      </p:sp>
      <p:sp>
        <p:nvSpPr>
          <p:cNvPr id="746" name="Google Shape;746;p83"/>
          <p:cNvSpPr txBox="1"/>
          <p:nvPr>
            <p:ph idx="1" type="body"/>
          </p:nvPr>
        </p:nvSpPr>
        <p:spPr>
          <a:xfrm>
            <a:off x="457200" y="14351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CA" sz="1800">
                <a:latin typeface="Arial"/>
                <a:ea typeface="Arial"/>
                <a:cs typeface="Arial"/>
                <a:sym typeface="Arial"/>
              </a:rPr>
              <a:t>Programmatic state of the currently selected link is not available. </a:t>
            </a:r>
            <a:endParaRPr/>
          </a:p>
          <a:p>
            <a:pPr indent="-342900" lvl="0" marL="3429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currently selected link is evident visually because of the yellow selection lines around it, but this information is not available programmatically. </a:t>
            </a:r>
            <a:endParaRPr/>
          </a:p>
        </p:txBody>
      </p:sp>
      <p:sp>
        <p:nvSpPr>
          <p:cNvPr id="747" name="Google Shape;747;p83"/>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748" name="Google Shape;748;p8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49" name="Google Shape;749;p83"/>
          <p:cNvPicPr preferRelativeResize="0"/>
          <p:nvPr/>
        </p:nvPicPr>
        <p:blipFill rotWithShape="1">
          <a:blip r:embed="rId3">
            <a:alphaModFix/>
          </a:blip>
          <a:srcRect b="0" l="0" r="0" t="0"/>
          <a:stretch/>
        </p:blipFill>
        <p:spPr>
          <a:xfrm>
            <a:off x="1242550" y="2823425"/>
            <a:ext cx="6658877" cy="374565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6"/>
          <p:cNvSpPr txBox="1"/>
          <p:nvPr>
            <p:ph type="title"/>
          </p:nvPr>
        </p:nvSpPr>
        <p:spPr>
          <a:xfrm>
            <a:off x="444674"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 Issue: HER-01-SR </a:t>
            </a:r>
            <a:endParaRPr/>
          </a:p>
        </p:txBody>
      </p:sp>
      <p:sp>
        <p:nvSpPr>
          <p:cNvPr id="755" name="Google Shape;755;p96"/>
          <p:cNvSpPr txBox="1"/>
          <p:nvPr>
            <p:ph idx="1" type="body"/>
          </p:nvPr>
        </p:nvSpPr>
        <p:spPr>
          <a:xfrm>
            <a:off x="444674"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Elements in the breadcrumb should be exposed as a list.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Currently they do not have the semantic relationship. </a:t>
            </a:r>
            <a:endParaRPr/>
          </a:p>
        </p:txBody>
      </p:sp>
      <p:sp>
        <p:nvSpPr>
          <p:cNvPr id="756" name="Google Shape;756;p96"/>
          <p:cNvSpPr txBox="1"/>
          <p:nvPr>
            <p:ph idx="12" type="sldNum"/>
          </p:nvPr>
        </p:nvSpPr>
        <p:spPr>
          <a:xfrm>
            <a:off x="6972474" y="6324600"/>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CA"/>
              <a:t>‹#›</a:t>
            </a:fld>
            <a:endParaRPr/>
          </a:p>
        </p:txBody>
      </p:sp>
      <p:pic>
        <p:nvPicPr>
          <p:cNvPr id="757" name="Google Shape;757;p96"/>
          <p:cNvPicPr preferRelativeResize="0"/>
          <p:nvPr/>
        </p:nvPicPr>
        <p:blipFill>
          <a:blip r:embed="rId3">
            <a:alphaModFix/>
          </a:blip>
          <a:stretch>
            <a:fillRect/>
          </a:stretch>
        </p:blipFill>
        <p:spPr>
          <a:xfrm>
            <a:off x="1043588" y="2369225"/>
            <a:ext cx="7031774" cy="3955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 Issue: HER-02-SR</a:t>
            </a:r>
            <a:endParaRPr/>
          </a:p>
        </p:txBody>
      </p:sp>
      <p:sp>
        <p:nvSpPr>
          <p:cNvPr id="763" name="Google Shape;763;p9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“United Counties of Prescott and Russell” is a hidden heading in the header.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It does not seem to serve any purpose or describe a section.</a:t>
            </a:r>
            <a:endParaRPr/>
          </a:p>
        </p:txBody>
      </p:sp>
      <p:sp>
        <p:nvSpPr>
          <p:cNvPr id="764" name="Google Shape;764;p9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65" name="Google Shape;765;p97"/>
          <p:cNvPicPr preferRelativeResize="0"/>
          <p:nvPr/>
        </p:nvPicPr>
        <p:blipFill>
          <a:blip r:embed="rId3">
            <a:alphaModFix/>
          </a:blip>
          <a:stretch>
            <a:fillRect/>
          </a:stretch>
        </p:blipFill>
        <p:spPr>
          <a:xfrm>
            <a:off x="1023450" y="2525125"/>
            <a:ext cx="7097098" cy="3992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HER-03-SR</a:t>
            </a:r>
            <a:endParaRPr/>
          </a:p>
        </p:txBody>
      </p:sp>
      <p:sp>
        <p:nvSpPr>
          <p:cNvPr id="771" name="Google Shape;771;p9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Landmarks are not properly defined on the page.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 link and covid alert are not in any landmark.</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772" name="Google Shape;772;p9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73" name="Google Shape;773;p98"/>
          <p:cNvPicPr preferRelativeResize="0"/>
          <p:nvPr/>
        </p:nvPicPr>
        <p:blipFill>
          <a:blip r:embed="rId3">
            <a:alphaModFix/>
          </a:blip>
          <a:stretch>
            <a:fillRect/>
          </a:stretch>
        </p:blipFill>
        <p:spPr>
          <a:xfrm>
            <a:off x="754763" y="2203175"/>
            <a:ext cx="7634477" cy="4294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HER-04-CC</a:t>
            </a:r>
            <a:endParaRPr/>
          </a:p>
        </p:txBody>
      </p:sp>
      <p:sp>
        <p:nvSpPr>
          <p:cNvPr id="779" name="Google Shape;779;p9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Part of the Covid-19 alert has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CC value: 3.99:1 (White on red).</a:t>
            </a:r>
            <a:endParaRPr/>
          </a:p>
        </p:txBody>
      </p:sp>
      <p:sp>
        <p:nvSpPr>
          <p:cNvPr id="780" name="Google Shape;780;p9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r>
              <a:rPr lang="en-CA"/>
              <a:t>7</a:t>
            </a:r>
            <a:endParaRPr/>
          </a:p>
        </p:txBody>
      </p:sp>
      <p:pic>
        <p:nvPicPr>
          <p:cNvPr id="781" name="Google Shape;781;p99"/>
          <p:cNvPicPr preferRelativeResize="0"/>
          <p:nvPr/>
        </p:nvPicPr>
        <p:blipFill>
          <a:blip r:embed="rId3">
            <a:alphaModFix/>
          </a:blip>
          <a:stretch>
            <a:fillRect/>
          </a:stretch>
        </p:blipFill>
        <p:spPr>
          <a:xfrm>
            <a:off x="596263" y="2410874"/>
            <a:ext cx="7951477" cy="3986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HER-05-ZM, HER-06-ZM</a:t>
            </a:r>
            <a:endParaRPr/>
          </a:p>
        </p:txBody>
      </p:sp>
      <p:sp>
        <p:nvSpPr>
          <p:cNvPr id="787" name="Google Shape;787;p10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When the skip link appears it overlaps with the Covid-19 alert.</a:t>
            </a:r>
            <a:endParaRPr/>
          </a:p>
        </p:txBody>
      </p:sp>
      <p:sp>
        <p:nvSpPr>
          <p:cNvPr id="788" name="Google Shape;788;p10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89" name="Google Shape;789;p100"/>
          <p:cNvPicPr preferRelativeResize="0"/>
          <p:nvPr/>
        </p:nvPicPr>
        <p:blipFill rotWithShape="1">
          <a:blip r:embed="rId3">
            <a:alphaModFix/>
          </a:blip>
          <a:srcRect b="0" l="0" r="0" t="0"/>
          <a:stretch/>
        </p:blipFill>
        <p:spPr>
          <a:xfrm>
            <a:off x="610013" y="2213402"/>
            <a:ext cx="7923974" cy="39453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HER-07-KN</a:t>
            </a:r>
            <a:endParaRPr/>
          </a:p>
        </p:txBody>
      </p:sp>
      <p:sp>
        <p:nvSpPr>
          <p:cNvPr id="795" name="Google Shape;795;p101"/>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Links ‘Stay’, ‘Discover’, ‘Invest’ and ‘Work’ from main menu cannot be activated using keyboard.</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them opens up the flyout menu.</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There is no mechanism to reach the links using keyboard from the main menu.</a:t>
            </a:r>
            <a:endParaRPr/>
          </a:p>
        </p:txBody>
      </p:sp>
      <p:sp>
        <p:nvSpPr>
          <p:cNvPr id="796" name="Google Shape;796;p101"/>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797" name="Google Shape;797;p101"/>
          <p:cNvPicPr preferRelativeResize="0"/>
          <p:nvPr/>
        </p:nvPicPr>
        <p:blipFill rotWithShape="1">
          <a:blip r:embed="rId3">
            <a:alphaModFix/>
          </a:blip>
          <a:srcRect b="26051" l="0" r="0" t="0"/>
          <a:stretch/>
        </p:blipFill>
        <p:spPr>
          <a:xfrm>
            <a:off x="636124" y="3129725"/>
            <a:ext cx="7871750" cy="327442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115" name="Google Shape;115;p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16" name="Google Shape;116;p9"/>
          <p:cNvSpPr txBox="1"/>
          <p:nvPr>
            <p:ph idx="1" type="subTitle"/>
          </p:nvPr>
        </p:nvSpPr>
        <p:spPr>
          <a:xfrm>
            <a:off x="685800" y="1219200"/>
            <a:ext cx="7848600" cy="5105400"/>
          </a:xfrm>
          <a:prstGeom prst="rect">
            <a:avLst/>
          </a:prstGeom>
          <a:gradFill>
            <a:gsLst>
              <a:gs pos="0">
                <a:schemeClr val="lt1"/>
              </a:gs>
              <a:gs pos="100000">
                <a:srgbClr val="D2DDF2"/>
              </a:gs>
            </a:gsLst>
            <a:lin ang="13500000" scaled="0"/>
          </a:gradFill>
          <a:ln cap="flat" cmpd="sng" w="9525">
            <a:solidFill>
              <a:srgbClr val="974806"/>
            </a:solidFill>
            <a:prstDash val="solid"/>
            <a:round/>
            <a:headEnd len="sm" w="sm" type="none"/>
            <a:tailEnd len="sm" w="sm" type="none"/>
          </a:ln>
        </p:spPr>
        <p:txBody>
          <a:bodyPr anchorCtr="0" anchor="t" bIns="45700" lIns="365750" spcFirstLastPara="1" rIns="365750" wrap="square" tIns="182875">
            <a:noAutofit/>
          </a:bodyPr>
          <a:lstStyle/>
          <a:p>
            <a:pPr indent="0" lvl="0" marL="0" rtl="0" algn="l">
              <a:lnSpc>
                <a:spcPct val="100000"/>
              </a:lnSpc>
              <a:spcBef>
                <a:spcPts val="0"/>
              </a:spcBef>
              <a:spcAft>
                <a:spcPts val="0"/>
              </a:spcAft>
              <a:buClr>
                <a:schemeClr val="dk1"/>
              </a:buClr>
              <a:buSzPts val="1800"/>
              <a:buNone/>
            </a:pPr>
            <a:r>
              <a:rPr b="1" lang="en-CA" sz="1800">
                <a:solidFill>
                  <a:schemeClr val="dk1"/>
                </a:solidFill>
                <a:latin typeface="Arial"/>
                <a:ea typeface="Arial"/>
                <a:cs typeface="Arial"/>
                <a:sym typeface="Arial"/>
              </a:rPr>
              <a:t>THE GUIDELINES</a:t>
            </a:r>
            <a:endParaRPr/>
          </a:p>
          <a:p>
            <a:pPr indent="-342900" lvl="0" marL="342900" rtl="0" algn="l">
              <a:lnSpc>
                <a:spcPct val="100000"/>
              </a:lnSpc>
              <a:spcBef>
                <a:spcPts val="120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Text Alternatives: </a:t>
            </a:r>
            <a:r>
              <a:rPr lang="en-CA" sz="1800">
                <a:solidFill>
                  <a:schemeClr val="dk1"/>
                </a:solidFill>
                <a:latin typeface="Arial"/>
                <a:ea typeface="Arial"/>
                <a:cs typeface="Arial"/>
                <a:sym typeface="Arial"/>
              </a:rPr>
              <a:t>Provide text alternatives for any non-text content</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Time-based Media: </a:t>
            </a:r>
            <a:r>
              <a:rPr lang="en-CA" sz="1800">
                <a:solidFill>
                  <a:schemeClr val="dk1"/>
                </a:solidFill>
                <a:latin typeface="Arial"/>
                <a:ea typeface="Arial"/>
                <a:cs typeface="Arial"/>
                <a:sym typeface="Arial"/>
              </a:rPr>
              <a:t>Provide alternatives for Video and Audio content. </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Adaptable: </a:t>
            </a:r>
            <a:r>
              <a:rPr lang="en-CA" sz="1800">
                <a:solidFill>
                  <a:schemeClr val="dk1"/>
                </a:solidFill>
                <a:latin typeface="Arial"/>
                <a:ea typeface="Arial"/>
                <a:cs typeface="Arial"/>
                <a:sym typeface="Arial"/>
              </a:rPr>
              <a:t>Create content that can be presented in different ways (for example simpler layout) without losing information or structure.</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Distinguishable: </a:t>
            </a:r>
            <a:r>
              <a:rPr lang="en-CA" sz="1800">
                <a:solidFill>
                  <a:schemeClr val="dk1"/>
                </a:solidFill>
                <a:latin typeface="Arial"/>
                <a:ea typeface="Arial"/>
                <a:cs typeface="Arial"/>
                <a:sym typeface="Arial"/>
              </a:rPr>
              <a:t>Make it easier for users to see and hear content including a separation of foreground from background.</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Keyboard Accessible: </a:t>
            </a:r>
            <a:r>
              <a:rPr lang="en-CA" sz="1800">
                <a:solidFill>
                  <a:schemeClr val="dk1"/>
                </a:solidFill>
                <a:latin typeface="Arial"/>
                <a:ea typeface="Arial"/>
                <a:cs typeface="Arial"/>
                <a:sym typeface="Arial"/>
              </a:rPr>
              <a:t>Make all functionality available from a keyboard.</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Enough Time: </a:t>
            </a:r>
            <a:r>
              <a:rPr lang="en-CA" sz="1800">
                <a:solidFill>
                  <a:schemeClr val="dk1"/>
                </a:solidFill>
                <a:latin typeface="Arial"/>
                <a:ea typeface="Arial"/>
                <a:cs typeface="Arial"/>
                <a:sym typeface="Arial"/>
              </a:rPr>
              <a:t>Provide users enough time to read and use content.</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Seizures and Physical Reactions: </a:t>
            </a:r>
            <a:r>
              <a:rPr lang="en-CA" sz="1800">
                <a:solidFill>
                  <a:schemeClr val="dk1"/>
                </a:solidFill>
                <a:latin typeface="Arial"/>
                <a:ea typeface="Arial"/>
                <a:cs typeface="Arial"/>
                <a:sym typeface="Arial"/>
              </a:rPr>
              <a:t>Do not design content in a way that is known to cause seizures or physical reactions.</a:t>
            </a:r>
            <a:endParaRPr/>
          </a:p>
          <a:p>
            <a:pPr indent="-342900" lvl="0" marL="342900" rtl="0" algn="l">
              <a:lnSpc>
                <a:spcPct val="100000"/>
              </a:lnSpc>
              <a:spcBef>
                <a:spcPts val="0"/>
              </a:spcBef>
              <a:spcAft>
                <a:spcPts val="0"/>
              </a:spcAft>
              <a:buClr>
                <a:schemeClr val="dk1"/>
              </a:buClr>
              <a:buSzPts val="1800"/>
              <a:buFont typeface="Arial"/>
              <a:buAutoNum type="arabicPeriod"/>
            </a:pPr>
            <a:r>
              <a:rPr b="1" lang="en-CA" sz="1800">
                <a:solidFill>
                  <a:schemeClr val="dk1"/>
                </a:solidFill>
                <a:latin typeface="Arial"/>
                <a:ea typeface="Arial"/>
                <a:cs typeface="Arial"/>
                <a:sym typeface="Arial"/>
              </a:rPr>
              <a:t>Navigable: </a:t>
            </a:r>
            <a:r>
              <a:rPr lang="en-CA" sz="1800">
                <a:solidFill>
                  <a:schemeClr val="dk1"/>
                </a:solidFill>
                <a:latin typeface="Arial"/>
                <a:ea typeface="Arial"/>
                <a:cs typeface="Arial"/>
                <a:sym typeface="Arial"/>
              </a:rPr>
              <a:t>Provide ways to help users navigate, find content, and determine where they are.</a:t>
            </a:r>
            <a:br>
              <a:rPr lang="en-CA"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(cont.)</a:t>
            </a:r>
            <a:endParaRPr/>
          </a:p>
        </p:txBody>
      </p:sp>
      <p:sp>
        <p:nvSpPr>
          <p:cNvPr id="117" name="Google Shape;117;p9"/>
          <p:cNvSpPr txBox="1"/>
          <p:nvPr>
            <p:ph idx="4294967295" type="title"/>
          </p:nvPr>
        </p:nvSpPr>
        <p:spPr>
          <a:xfrm>
            <a:off x="609600" y="304800"/>
            <a:ext cx="7772400" cy="688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CA" sz="2400" u="none" cap="none" strike="noStrike">
                <a:solidFill>
                  <a:schemeClr val="dk1"/>
                </a:solidFill>
                <a:latin typeface="Arial"/>
                <a:ea typeface="Arial"/>
                <a:cs typeface="Arial"/>
                <a:sym typeface="Arial"/>
              </a:rPr>
              <a:t>WCAG 2.0: A CLOSER LOOK (2)</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HER-08-KN</a:t>
            </a:r>
            <a:endParaRPr/>
          </a:p>
        </p:txBody>
      </p:sp>
      <p:sp>
        <p:nvSpPr>
          <p:cNvPr id="803" name="Google Shape;803;p102"/>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Skip link is not functional.</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 skip link does not move the focus to the main content, instead the focus remains on the link.</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In some pages it refreshes the page.</a:t>
            </a:r>
            <a:endParaRPr/>
          </a:p>
        </p:txBody>
      </p:sp>
      <p:sp>
        <p:nvSpPr>
          <p:cNvPr id="804" name="Google Shape;804;p102"/>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05" name="Google Shape;805;p102"/>
          <p:cNvPicPr preferRelativeResize="0"/>
          <p:nvPr/>
        </p:nvPicPr>
        <p:blipFill>
          <a:blip r:embed="rId3">
            <a:alphaModFix/>
          </a:blip>
          <a:stretch>
            <a:fillRect/>
          </a:stretch>
        </p:blipFill>
        <p:spPr>
          <a:xfrm>
            <a:off x="752037" y="2845500"/>
            <a:ext cx="7639923" cy="3713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HER-09-KN</a:t>
            </a:r>
            <a:endParaRPr/>
          </a:p>
        </p:txBody>
      </p:sp>
      <p:sp>
        <p:nvSpPr>
          <p:cNvPr id="811" name="Google Shape;811;p103"/>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The ‘Back to the Top’ link is not working properly.</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Activating the link scrolls the page but the programmatic focus remains on the link.</a:t>
            </a:r>
            <a:endParaRPr/>
          </a:p>
        </p:txBody>
      </p:sp>
      <p:sp>
        <p:nvSpPr>
          <p:cNvPr id="812" name="Google Shape;812;p103"/>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13" name="Google Shape;813;p103"/>
          <p:cNvPicPr preferRelativeResize="0"/>
          <p:nvPr/>
        </p:nvPicPr>
        <p:blipFill>
          <a:blip r:embed="rId3">
            <a:alphaModFix/>
          </a:blip>
          <a:stretch>
            <a:fillRect/>
          </a:stretch>
        </p:blipFill>
        <p:spPr>
          <a:xfrm>
            <a:off x="698288" y="2625497"/>
            <a:ext cx="7747424" cy="38879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HER-10-KN</a:t>
            </a:r>
            <a:endParaRPr/>
          </a:p>
        </p:txBody>
      </p:sp>
      <p:sp>
        <p:nvSpPr>
          <p:cNvPr id="819" name="Google Shape;819;p104"/>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Focus order is not proper.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Current focus order: Skip link &gt; Back to the top link &gt; covid-19 alert &gt; breadcrumbs &gt; quick navigation links.</a:t>
            </a:r>
            <a:endParaRPr/>
          </a:p>
        </p:txBody>
      </p:sp>
      <p:sp>
        <p:nvSpPr>
          <p:cNvPr id="820" name="Google Shape;820;p10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21" name="Google Shape;821;p104"/>
          <p:cNvPicPr preferRelativeResize="0"/>
          <p:nvPr/>
        </p:nvPicPr>
        <p:blipFill>
          <a:blip r:embed="rId3">
            <a:alphaModFix/>
          </a:blip>
          <a:stretch>
            <a:fillRect/>
          </a:stretch>
        </p:blipFill>
        <p:spPr>
          <a:xfrm>
            <a:off x="1023550" y="2521875"/>
            <a:ext cx="7096901" cy="39920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HER-11-OA</a:t>
            </a:r>
            <a:endParaRPr/>
          </a:p>
        </p:txBody>
      </p:sp>
      <p:sp>
        <p:nvSpPr>
          <p:cNvPr id="827" name="Google Shape;827;p105"/>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Less than two ways present to reach all the pages of the website.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Common ways: Search, main navigation, Sitemap, A-Z index.</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On UCPR: Search works, main navigation has glitches, Sitemap is not working.</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Should be resolved </a:t>
            </a:r>
            <a:endParaRPr sz="1800">
              <a:latin typeface="Arial"/>
              <a:ea typeface="Arial"/>
              <a:cs typeface="Arial"/>
              <a:sym typeface="Arial"/>
            </a:endParaRPr>
          </a:p>
          <a:p>
            <a:pPr indent="0" lvl="0" marL="457200" rtl="0" algn="l">
              <a:lnSpc>
                <a:spcPct val="100000"/>
              </a:lnSpc>
              <a:spcBef>
                <a:spcPts val="360"/>
              </a:spcBef>
              <a:spcAft>
                <a:spcPts val="0"/>
              </a:spcAft>
              <a:buNone/>
            </a:pPr>
            <a:r>
              <a:rPr lang="en-CA" sz="1800">
                <a:latin typeface="Arial"/>
                <a:ea typeface="Arial"/>
                <a:cs typeface="Arial"/>
                <a:sym typeface="Arial"/>
              </a:rPr>
              <a:t>with HER-07-KN.</a:t>
            </a:r>
            <a:endParaRPr/>
          </a:p>
        </p:txBody>
      </p:sp>
      <p:sp>
        <p:nvSpPr>
          <p:cNvPr id="828" name="Google Shape;828;p105"/>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29" name="Google Shape;829;p105"/>
          <p:cNvPicPr preferRelativeResize="0"/>
          <p:nvPr/>
        </p:nvPicPr>
        <p:blipFill rotWithShape="1">
          <a:blip r:embed="rId3">
            <a:alphaModFix/>
          </a:blip>
          <a:srcRect b="78410" l="0" r="0" t="0"/>
          <a:stretch/>
        </p:blipFill>
        <p:spPr>
          <a:xfrm>
            <a:off x="3600050" y="2567875"/>
            <a:ext cx="5086750" cy="2764676"/>
          </a:xfrm>
          <a:prstGeom prst="rect">
            <a:avLst/>
          </a:prstGeom>
          <a:noFill/>
          <a:ln>
            <a:noFill/>
          </a:ln>
          <a:effectLst>
            <a:outerShdw blurRad="57150" rotWithShape="0" algn="bl" dir="5400000" dist="19050">
              <a:srgbClr val="000000">
                <a:alpha val="50000"/>
              </a:srgbClr>
            </a:outerShdw>
          </a:effectLst>
        </p:spPr>
      </p:pic>
      <p:pic>
        <p:nvPicPr>
          <p:cNvPr id="830" name="Google Shape;830;p105"/>
          <p:cNvPicPr preferRelativeResize="0"/>
          <p:nvPr/>
        </p:nvPicPr>
        <p:blipFill rotWithShape="1">
          <a:blip r:embed="rId4">
            <a:alphaModFix/>
          </a:blip>
          <a:srcRect b="0" l="0" r="0" t="90379"/>
          <a:stretch/>
        </p:blipFill>
        <p:spPr>
          <a:xfrm>
            <a:off x="3600050" y="5332550"/>
            <a:ext cx="5086750" cy="123193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HER-12-KN</a:t>
            </a:r>
            <a:endParaRPr/>
          </a:p>
        </p:txBody>
      </p:sp>
      <p:sp>
        <p:nvSpPr>
          <p:cNvPr id="836" name="Google Shape;836;p106"/>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Covid-19 alert does not take a visible focus indication.</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37" name="Google Shape;837;p106"/>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38" name="Google Shape;838;p106"/>
          <p:cNvPicPr preferRelativeResize="0"/>
          <p:nvPr/>
        </p:nvPicPr>
        <p:blipFill>
          <a:blip r:embed="rId3">
            <a:alphaModFix/>
          </a:blip>
          <a:stretch>
            <a:fillRect/>
          </a:stretch>
        </p:blipFill>
        <p:spPr>
          <a:xfrm>
            <a:off x="852500" y="2140175"/>
            <a:ext cx="7439002" cy="4184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HER-13-OA, HER-14-SR</a:t>
            </a:r>
            <a:endParaRPr/>
          </a:p>
        </p:txBody>
      </p:sp>
      <p:sp>
        <p:nvSpPr>
          <p:cNvPr id="844" name="Google Shape;844;p107"/>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Visible label: Fr</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Accessible name: </a:t>
            </a:r>
            <a:r>
              <a:rPr b="0" i="0" lang="en-CA" sz="1800">
                <a:solidFill>
                  <a:srgbClr val="000000"/>
                </a:solidFill>
                <a:latin typeface="Arial"/>
                <a:ea typeface="Arial"/>
                <a:cs typeface="Arial"/>
                <a:sym typeface="Arial"/>
              </a:rPr>
              <a:t>Passer à la version francophone</a:t>
            </a:r>
            <a:endParaRPr/>
          </a:p>
          <a:p>
            <a:pPr indent="-342900" lvl="0" marL="457200" rtl="0" algn="l">
              <a:lnSpc>
                <a:spcPct val="100000"/>
              </a:lnSpc>
              <a:spcBef>
                <a:spcPts val="360"/>
              </a:spcBef>
              <a:spcAft>
                <a:spcPts val="0"/>
              </a:spcAft>
              <a:buClr>
                <a:schemeClr val="dk1"/>
              </a:buClr>
              <a:buSzPts val="1800"/>
              <a:buChar char="•"/>
            </a:pPr>
            <a:r>
              <a:rPr lang="en-CA" sz="1800">
                <a:solidFill>
                  <a:srgbClr val="000000"/>
                </a:solidFill>
                <a:latin typeface="Arial"/>
                <a:ea typeface="Arial"/>
                <a:cs typeface="Arial"/>
                <a:sym typeface="Arial"/>
              </a:rPr>
              <a:t>Language of the foreign language word not identified.</a:t>
            </a:r>
            <a:endParaRPr/>
          </a:p>
        </p:txBody>
      </p:sp>
      <p:sp>
        <p:nvSpPr>
          <p:cNvPr id="845" name="Google Shape;845;p107"/>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46" name="Google Shape;846;p107"/>
          <p:cNvPicPr preferRelativeResize="0"/>
          <p:nvPr/>
        </p:nvPicPr>
        <p:blipFill>
          <a:blip r:embed="rId3">
            <a:alphaModFix/>
          </a:blip>
          <a:stretch>
            <a:fillRect/>
          </a:stretch>
        </p:blipFill>
        <p:spPr>
          <a:xfrm>
            <a:off x="1185525" y="2655225"/>
            <a:ext cx="6772949" cy="38097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HER-X1-CC, HER-X2-CC, HER-X3-CC, HER-X4-CC</a:t>
            </a:r>
            <a:endParaRPr/>
          </a:p>
        </p:txBody>
      </p:sp>
      <p:sp>
        <p:nvSpPr>
          <p:cNvPr id="852" name="Google Shape;852;p108"/>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Depending on the colour of the banner image:</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Main menu items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Quick navigation links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Search text and link have insufficient colour contrast.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Icons have insufficient colour contrast.</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53" name="Google Shape;853;p108"/>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54" name="Google Shape;854;p108"/>
          <p:cNvPicPr preferRelativeResize="0"/>
          <p:nvPr/>
        </p:nvPicPr>
        <p:blipFill>
          <a:blip r:embed="rId3">
            <a:alphaModFix/>
          </a:blip>
          <a:stretch>
            <a:fillRect/>
          </a:stretch>
        </p:blipFill>
        <p:spPr>
          <a:xfrm>
            <a:off x="825349" y="3261275"/>
            <a:ext cx="7493299" cy="321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FOR-01-SR</a:t>
            </a:r>
            <a:endParaRPr/>
          </a:p>
        </p:txBody>
      </p:sp>
      <p:sp>
        <p:nvSpPr>
          <p:cNvPr id="860" name="Google Shape;860;p109"/>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Text which serves as a visual heading is not identified as a heading programmatically.</a:t>
            </a:r>
            <a:endParaRPr/>
          </a:p>
          <a:p>
            <a:pPr indent="-342900" lvl="0" marL="457200" rtl="0" algn="l">
              <a:lnSpc>
                <a:spcPct val="100000"/>
              </a:lnSpc>
              <a:spcBef>
                <a:spcPts val="360"/>
              </a:spcBef>
              <a:spcAft>
                <a:spcPts val="0"/>
              </a:spcAft>
              <a:buClr>
                <a:schemeClr val="dk1"/>
              </a:buClr>
              <a:buSzPts val="1800"/>
              <a:buChar char="•"/>
            </a:pPr>
            <a:r>
              <a:rPr b="0" i="0" lang="en-CA" sz="1800">
                <a:solidFill>
                  <a:srgbClr val="000000"/>
                </a:solidFill>
                <a:latin typeface="Arial"/>
                <a:ea typeface="Arial"/>
                <a:cs typeface="Arial"/>
                <a:sym typeface="Arial"/>
              </a:rPr>
              <a:t>"ABOUT US", "QUICK LINKS", "OTHER INFORMATION", and "CONTACT US“.</a:t>
            </a:r>
            <a:endParaRPr/>
          </a:p>
          <a:p>
            <a:pPr indent="0" lvl="0" marL="114300" rtl="0" algn="l">
              <a:lnSpc>
                <a:spcPct val="100000"/>
              </a:lnSpc>
              <a:spcBef>
                <a:spcPts val="360"/>
              </a:spcBef>
              <a:spcAft>
                <a:spcPts val="0"/>
              </a:spcAft>
              <a:buSzPts val="1800"/>
              <a:buNone/>
            </a:pPr>
            <a:r>
              <a:t/>
            </a:r>
            <a:endParaRPr sz="1800">
              <a:latin typeface="Arial"/>
              <a:ea typeface="Arial"/>
              <a:cs typeface="Arial"/>
              <a:sym typeface="Arial"/>
            </a:endParaRPr>
          </a:p>
        </p:txBody>
      </p:sp>
      <p:sp>
        <p:nvSpPr>
          <p:cNvPr id="861" name="Google Shape;861;p109"/>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62" name="Google Shape;862;p109"/>
          <p:cNvPicPr preferRelativeResize="0"/>
          <p:nvPr/>
        </p:nvPicPr>
        <p:blipFill>
          <a:blip r:embed="rId3">
            <a:alphaModFix/>
          </a:blip>
          <a:stretch>
            <a:fillRect/>
          </a:stretch>
        </p:blipFill>
        <p:spPr>
          <a:xfrm>
            <a:off x="1156562" y="2720375"/>
            <a:ext cx="6830875" cy="38423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CA" sz="2400">
                <a:latin typeface="Arial"/>
                <a:ea typeface="Arial"/>
                <a:cs typeface="Arial"/>
                <a:sym typeface="Arial"/>
              </a:rPr>
              <a:t>Issue: FOR-02-SR</a:t>
            </a:r>
            <a:endParaRPr/>
          </a:p>
        </p:txBody>
      </p:sp>
      <p:sp>
        <p:nvSpPr>
          <p:cNvPr id="868" name="Google Shape;868;p110"/>
          <p:cNvSpPr txBox="1"/>
          <p:nvPr>
            <p:ph idx="1" type="body"/>
          </p:nvPr>
        </p:nvSpPr>
        <p:spPr>
          <a:xfrm>
            <a:off x="457200" y="1437362"/>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Link text out of context.</a:t>
            </a:r>
            <a:endParaRPr/>
          </a:p>
          <a:p>
            <a:pPr indent="-342900" lvl="0" marL="457200" rtl="0" algn="l">
              <a:lnSpc>
                <a:spcPct val="100000"/>
              </a:lnSpc>
              <a:spcBef>
                <a:spcPts val="360"/>
              </a:spcBef>
              <a:spcAft>
                <a:spcPts val="0"/>
              </a:spcAft>
              <a:buClr>
                <a:schemeClr val="dk1"/>
              </a:buClr>
              <a:buSzPts val="1800"/>
              <a:buChar char="•"/>
            </a:pPr>
            <a:r>
              <a:rPr lang="en-CA" sz="1800">
                <a:latin typeface="Arial"/>
                <a:ea typeface="Arial"/>
                <a:cs typeface="Arial"/>
                <a:sym typeface="Arial"/>
              </a:rPr>
              <a:t>“Read more” is not providing enough context on where it is leading to.</a:t>
            </a:r>
            <a:endParaRPr/>
          </a:p>
        </p:txBody>
      </p:sp>
      <p:sp>
        <p:nvSpPr>
          <p:cNvPr id="869" name="Google Shape;869;p110"/>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870" name="Google Shape;870;p110"/>
          <p:cNvPicPr preferRelativeResize="0"/>
          <p:nvPr/>
        </p:nvPicPr>
        <p:blipFill>
          <a:blip r:embed="rId3">
            <a:alphaModFix/>
          </a:blip>
          <a:stretch>
            <a:fillRect/>
          </a:stretch>
        </p:blipFill>
        <p:spPr>
          <a:xfrm>
            <a:off x="803625" y="2258175"/>
            <a:ext cx="7536749" cy="4239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4"/>
          <p:cNvSpPr txBox="1"/>
          <p:nvPr>
            <p:ph type="ctrTitle"/>
          </p:nvPr>
        </p:nvSpPr>
        <p:spPr>
          <a:xfrm>
            <a:off x="609600" y="301625"/>
            <a:ext cx="7772400" cy="688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lang="en-CA" sz="2400" cap="none">
                <a:latin typeface="Arial"/>
                <a:ea typeface="Arial"/>
                <a:cs typeface="Arial"/>
                <a:sym typeface="Arial"/>
              </a:rPr>
              <a:t>TESTING METHODOLOGY</a:t>
            </a:r>
            <a:endParaRPr sz="2400">
              <a:latin typeface="Arial"/>
              <a:ea typeface="Arial"/>
              <a:cs typeface="Arial"/>
              <a:sym typeface="Arial"/>
            </a:endParaRPr>
          </a:p>
        </p:txBody>
      </p:sp>
      <p:sp>
        <p:nvSpPr>
          <p:cNvPr id="877" name="Google Shape;877;p84"/>
          <p:cNvSpPr txBox="1"/>
          <p:nvPr>
            <p:ph idx="1" type="subTitle"/>
          </p:nvPr>
        </p:nvSpPr>
        <p:spPr>
          <a:xfrm>
            <a:off x="609600" y="1017372"/>
            <a:ext cx="81534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CA" sz="1800">
                <a:solidFill>
                  <a:schemeClr val="dk1"/>
                </a:solidFill>
                <a:latin typeface="Arial"/>
                <a:ea typeface="Arial"/>
                <a:cs typeface="Arial"/>
                <a:sym typeface="Arial"/>
              </a:rPr>
              <a:t>Automated Accessibility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Automated evaluation of web pages identifies accessibility issues that lend themselves easily to detection by software—for example, the absence of page code that provides alternative descriptions for images. Automated tools are also useful for detecting possible violations that must be verified by a skilled accessibility evaluator, by inspection or interaction with the web page.</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Manual Accessibility Evaluation</a:t>
            </a:r>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In manual evaluation, an accessibility evaluator uses direct inspection and helper tools (such as special browser add-ons) to confirm issues found by automated tools, look for other issues that automatic tools cannot detect, and assess accessibility content for meaning and usability. For example, only a human evaluator can determine if a site can be fully navigated by keyboard alone, or if the alternative text for an image is a meaningful equivalent of that image, or if a table is a layout table or a data table.</a:t>
            </a:r>
            <a:endParaRPr/>
          </a:p>
          <a:p>
            <a:pPr indent="0" lvl="0" marL="0" rtl="0" algn="l">
              <a:lnSpc>
                <a:spcPct val="100000"/>
              </a:lnSpc>
              <a:spcBef>
                <a:spcPts val="360"/>
              </a:spcBef>
              <a:spcAft>
                <a:spcPts val="0"/>
              </a:spcAft>
              <a:buClr>
                <a:srgbClr val="888888"/>
              </a:buClr>
              <a:buSzPts val="1800"/>
              <a:buNone/>
            </a:pPr>
            <a:r>
              <a:t/>
            </a:r>
            <a:endParaRPr sz="1800">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rPr lang="en-CA" sz="1800">
                <a:solidFill>
                  <a:schemeClr val="dk1"/>
                </a:solidFill>
                <a:latin typeface="Arial"/>
                <a:ea typeface="Arial"/>
                <a:cs typeface="Arial"/>
                <a:sym typeface="Arial"/>
              </a:rPr>
              <a:t>(cont.)</a:t>
            </a:r>
            <a:endParaRPr/>
          </a:p>
        </p:txBody>
      </p:sp>
      <p:sp>
        <p:nvSpPr>
          <p:cNvPr id="878" name="Google Shape;878;p84"/>
          <p:cNvSpPr txBox="1"/>
          <p:nvPr>
            <p:ph idx="10" type="dt"/>
          </p:nvPr>
        </p:nvSpPr>
        <p:spPr>
          <a:xfrm>
            <a:off x="0" y="6569075"/>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CA"/>
              <a:t>2021-07-12</a:t>
            </a:r>
            <a:endParaRPr/>
          </a:p>
        </p:txBody>
      </p:sp>
      <p:sp>
        <p:nvSpPr>
          <p:cNvPr id="879" name="Google Shape;879;p84"/>
          <p:cNvSpPr txBox="1"/>
          <p:nvPr>
            <p:ph idx="12" type="sldNum"/>
          </p:nvPr>
        </p:nvSpPr>
        <p:spPr>
          <a:xfrm>
            <a:off x="6985000" y="632460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2014-09-19T15:37:21Z</dcterms:created>
  <dc:creator>osmanse;ACOE</dc:creator>
</cp:coreProperties>
</file>